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7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13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21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48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5487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683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89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61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5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99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09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0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1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25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40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7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D96D-46F0-4D31-A293-3BF9E56664F9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9AC997-D4BA-4846-AE91-851B1D887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1943485-1B11-49AD-BEE5-9DE7C48E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53551"/>
            <a:ext cx="10210800" cy="1569745"/>
          </a:xfrm>
        </p:spPr>
        <p:txBody>
          <a:bodyPr>
            <a:normAutofit/>
          </a:bodyPr>
          <a:lstStyle/>
          <a:p>
            <a:r>
              <a:rPr lang="ru-RU" sz="4000" dirty="0"/>
              <a:t>        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«Приемы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общения»</a:t>
            </a:r>
          </a:p>
        </p:txBody>
      </p:sp>
      <p:pic>
        <p:nvPicPr>
          <p:cNvPr id="8" name="Объект 7" descr="vzaimofriend.jpg">
            <a:extLst>
              <a:ext uri="{FF2B5EF4-FFF2-40B4-BE49-F238E27FC236}">
                <a16:creationId xmlns="" xmlns:a16="http://schemas.microsoft.com/office/drawing/2014/main" id="{7E87A04B-FED4-4145-BF2E-6883D404D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7532" y="2427874"/>
            <a:ext cx="5175249" cy="3881437"/>
          </a:xfrm>
          <a:prstGeom prst="wedgeEllipseCallou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740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82A536-0374-4315-96E1-B2F47BEEC7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8468" y="422032"/>
            <a:ext cx="8299938" cy="5486400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поведения можно добиться тоже только правильным поведением.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и поведенческие реакции учащихся заимствованы из поведения взрослых. </a:t>
            </a:r>
            <a:b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правильные способы реагирования будут побуждать учащихся реагировать соответствующе.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35960F-B957-45C6-B4D0-21AD95B75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47" y="4028147"/>
            <a:ext cx="3339030" cy="2501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 descr="vzaimofriend.jpg">
            <a:extLst>
              <a:ext uri="{FF2B5EF4-FFF2-40B4-BE49-F238E27FC236}">
                <a16:creationId xmlns="" xmlns:a16="http://schemas.microsoft.com/office/drawing/2014/main" id="{CD4BA8C4-86E2-455E-8889-362FB7323B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8043" y="2143003"/>
            <a:ext cx="5175249" cy="3881437"/>
          </a:xfrm>
          <a:prstGeom prst="wedgeEllipseCallou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97D2D19-1D25-4505-9602-CC1FEDA7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55076"/>
            <a:ext cx="8596668" cy="13727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6060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6AEF7F96-E101-4AE2-BB64-0327864F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713018"/>
          </a:xfrm>
        </p:spPr>
        <p:txBody>
          <a:bodyPr>
            <a:noAutofit/>
          </a:bodyPr>
          <a:lstStyle/>
          <a:p>
            <a:pPr indent="179705" algn="just">
              <a:spcAft>
                <a:spcPts val="1875"/>
              </a:spcAft>
            </a:pPr>
            <a:r>
              <a:rPr lang="ru-RU" sz="2800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«Общение — это сумма всего того, что делает один человек, когда он хочет создать понимание в уме другого.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Это мост смысла. Он включает в себя систематический и непрерывный процесс рассказывания, слушания и понимания».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A058917-327D-4CFE-8DFB-4BE57D078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3920836"/>
            <a:ext cx="8161865" cy="1662546"/>
          </a:xfrm>
        </p:spPr>
        <p:txBody>
          <a:bodyPr/>
          <a:lstStyle/>
          <a:p>
            <a:pPr algn="r"/>
            <a:r>
              <a:rPr lang="ru-RU" sz="24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Луи А. Ален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" name="Picture 3" descr="J0078706">
            <a:extLst>
              <a:ext uri="{FF2B5EF4-FFF2-40B4-BE49-F238E27FC236}">
                <a16:creationId xmlns="" xmlns:a16="http://schemas.microsoft.com/office/drawing/2014/main" id="{8E6F579B-3D1A-46AB-BEFA-DB2D756D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28" y="4470400"/>
            <a:ext cx="410307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82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9D52CD5D-1317-4B27-BB35-C08E0399EF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2988" y="609600"/>
            <a:ext cx="7553325" cy="914400"/>
          </a:xfrm>
        </p:spPr>
        <p:txBody>
          <a:bodyPr>
            <a:normAutofit fontScale="90000"/>
          </a:bodyPr>
          <a:lstStyle/>
          <a:p>
            <a:r>
              <a:rPr lang="ru-RU" sz="32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«Я-сообщение», «Я -высказывание»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19" name="Объект 18">
            <a:extLst>
              <a:ext uri="{FF2B5EF4-FFF2-40B4-BE49-F238E27FC236}">
                <a16:creationId xmlns="" xmlns:a16="http://schemas.microsoft.com/office/drawing/2014/main" id="{FADBBCC3-FE65-4500-9301-04E61D8AEE5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4363" y="1671639"/>
            <a:ext cx="3686175" cy="4481512"/>
          </a:xfrm>
        </p:spPr>
        <p:txBody>
          <a:bodyPr>
            <a:normAutofit/>
          </a:bodyPr>
          <a:lstStyle/>
          <a:p>
            <a:pPr marL="0" marR="0" indent="0" algn="ctr" rtl="0" eaLnBrk="0" fontAlgn="base" latinLnBrk="0" hangingPunct="0"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1800" b="1" i="0" u="none" strike="noStrike" kern="120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ТИПИЧНАЯ ФРАЗА</a:t>
            </a:r>
            <a:endParaRPr lang="ru-RU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rtl="0" eaLnBrk="0" fontAlgn="base" latinLnBrk="0" hangingPunct="0">
              <a:spcBef>
                <a:spcPts val="384"/>
              </a:spcBef>
              <a:spcAft>
                <a:spcPts val="0"/>
              </a:spcAft>
            </a:pPr>
            <a:r>
              <a:rPr lang="ru-RU" sz="2400" b="0" i="0" u="none" strike="noStrike" kern="120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«Ты должен учиться!»</a:t>
            </a:r>
            <a:endParaRPr lang="ru-RU" sz="2400" b="0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rtl="0" eaLnBrk="0" fontAlgn="base" latinLnBrk="0" hangingPunct="0">
              <a:spcBef>
                <a:spcPts val="384"/>
              </a:spcBef>
              <a:spcAft>
                <a:spcPts val="0"/>
              </a:spcAft>
            </a:pPr>
            <a:r>
              <a:rPr lang="ru-RU" sz="2400" b="0" i="0" u="none" strike="noStrike" kern="120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«Ты должен думать о будущем!»</a:t>
            </a:r>
            <a:endParaRPr lang="ru-RU" sz="2400" b="0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rtl="0" eaLnBrk="0" fontAlgn="base" latinLnBrk="0" hangingPunct="0">
              <a:spcBef>
                <a:spcPts val="384"/>
              </a:spcBef>
              <a:spcAft>
                <a:spcPts val="0"/>
              </a:spcAft>
            </a:pPr>
            <a:r>
              <a:rPr lang="ru-RU" sz="2400" b="0" i="0" u="none" strike="noStrike" kern="120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«Ты должен уважать старших!»</a:t>
            </a:r>
            <a:endParaRPr lang="ru-RU" sz="2400" b="0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rtl="0" eaLnBrk="0" fontAlgn="base" latinLnBrk="0" hangingPunct="0">
              <a:spcBef>
                <a:spcPts val="384"/>
              </a:spcBef>
              <a:spcAft>
                <a:spcPts val="0"/>
              </a:spcAft>
            </a:pPr>
            <a:r>
              <a:rPr lang="ru-RU" sz="2400" b="0" i="0" u="none" strike="noStrike" kern="120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«Ты должен слушаться учителей и родителей!»</a:t>
            </a:r>
            <a:endParaRPr lang="ru-RU" sz="2400" b="0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rtl="0" eaLnBrk="0" fontAlgn="base" latinLnBrk="0" hangingPunct="0">
              <a:spcBef>
                <a:spcPts val="384"/>
              </a:spcBef>
              <a:spcAft>
                <a:spcPts val="0"/>
              </a:spcAft>
            </a:pPr>
            <a:r>
              <a:rPr lang="ru-RU" sz="2400" b="0" i="0" u="none" strike="noStrike" kern="120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«Ты лжец!», «Ты опять врёшь!»</a:t>
            </a:r>
            <a:endParaRPr lang="ru-RU" sz="2400" b="0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1" name="Объект 20">
            <a:extLst>
              <a:ext uri="{FF2B5EF4-FFF2-40B4-BE49-F238E27FC236}">
                <a16:creationId xmlns="" xmlns:a16="http://schemas.microsoft.com/office/drawing/2014/main" id="{A6C3FFE9-0A52-4D44-898D-296BE8B31F2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29139" y="1671638"/>
            <a:ext cx="5072062" cy="4900612"/>
          </a:xfrm>
        </p:spPr>
        <p:txBody>
          <a:bodyPr>
            <a:normAutofit/>
          </a:bodyPr>
          <a:lstStyle/>
          <a:p>
            <a:pPr marL="0" marR="0" indent="0" algn="ctr" rtl="0" eaLnBrk="0" fontAlgn="base" latinLnBrk="0" hangingPunct="0"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1800" b="1" i="0" u="none" strike="noStrike" kern="120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КАК НЕОБХОДИМО ГОВОРИТЬ</a:t>
            </a:r>
          </a:p>
          <a:p>
            <a:pPr marL="0" marR="0" indent="0" algn="ctr" rtl="0" eaLnBrk="0" fontAlgn="base" latinLnBrk="0" hangingPunct="0">
              <a:spcBef>
                <a:spcPts val="480"/>
              </a:spcBef>
              <a:spcAft>
                <a:spcPts val="0"/>
              </a:spcAft>
              <a:buNone/>
            </a:pPr>
            <a:endParaRPr lang="ru-RU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rtl="0" eaLnBrk="0" fontAlgn="base" latinLnBrk="0" hangingPunct="0">
              <a:spcBef>
                <a:spcPts val="336"/>
              </a:spcBef>
              <a:spcAft>
                <a:spcPts val="0"/>
              </a:spcAft>
            </a:pPr>
            <a:r>
              <a:rPr lang="ru-RU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«Я уверен(-а), что ты можешь хорошо учиться»</a:t>
            </a:r>
            <a:endParaRPr lang="ru-RU" sz="18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rtl="0" eaLnBrk="0" fontAlgn="base" latinLnBrk="0" hangingPunct="0">
              <a:spcBef>
                <a:spcPts val="336"/>
              </a:spcBef>
              <a:spcAft>
                <a:spcPts val="0"/>
              </a:spcAft>
            </a:pPr>
            <a:r>
              <a:rPr lang="ru-RU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«Интересно, каким человеком ты хотел бы стать? Какую профессию планируешь выбрать?»</a:t>
            </a:r>
            <a:endParaRPr lang="ru-RU" sz="18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rtl="0" eaLnBrk="0" fontAlgn="base" latinLnBrk="0" hangingPunct="0">
              <a:spcBef>
                <a:spcPts val="336"/>
              </a:spcBef>
              <a:spcAft>
                <a:spcPts val="0"/>
              </a:spcAft>
            </a:pPr>
            <a:r>
              <a:rPr lang="ru-RU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«Ты знаешь: уважение к старшим – это элемент общей культуры человека»</a:t>
            </a:r>
            <a:endParaRPr lang="ru-RU" sz="18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rtl="0" eaLnBrk="0" fontAlgn="base" latinLnBrk="0" hangingPunct="0">
              <a:spcBef>
                <a:spcPts val="336"/>
              </a:spcBef>
              <a:spcAft>
                <a:spcPts val="0"/>
              </a:spcAft>
            </a:pPr>
            <a:r>
              <a:rPr lang="ru-RU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«Конечно, ты можешь иметь собственное мнение, но к мнению старших полезно прислушаться»</a:t>
            </a:r>
            <a:endParaRPr lang="ru-RU" sz="18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rtl="0" eaLnBrk="0" fontAlgn="base" latinLnBrk="0" hangingPunct="0">
              <a:spcBef>
                <a:spcPts val="336"/>
              </a:spcBef>
              <a:spcAft>
                <a:spcPts val="0"/>
              </a:spcAft>
            </a:pPr>
            <a:r>
              <a:rPr lang="ru-RU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«Мне не нравится, когда меня обманывают. Постарайся больше так не делать»</a:t>
            </a:r>
            <a:endParaRPr lang="ru-RU" sz="18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72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3FDEF-AC6C-403D-BC93-A69917AE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9" y="609601"/>
            <a:ext cx="7910946" cy="17779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активного слушания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ADD363-12DA-4E8C-9D5D-675F58174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044" y="4438075"/>
            <a:ext cx="8596668" cy="1570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Приемы активного слушания">
            <a:extLst>
              <a:ext uri="{FF2B5EF4-FFF2-40B4-BE49-F238E27FC236}">
                <a16:creationId xmlns="" xmlns:a16="http://schemas.microsoft.com/office/drawing/2014/main" id="{9230771F-3396-4BF3-BE4F-2A7E633CF7B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908" y="2543198"/>
            <a:ext cx="7072773" cy="381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menie-slushat-i-slyshat.jpg">
            <a:extLst>
              <a:ext uri="{FF2B5EF4-FFF2-40B4-BE49-F238E27FC236}">
                <a16:creationId xmlns="" xmlns:a16="http://schemas.microsoft.com/office/drawing/2014/main" id="{B3DFEE79-E692-4F20-B079-9BD6B1DE5C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4792"/>
          <a:stretch>
            <a:fillRect/>
          </a:stretch>
        </p:blipFill>
        <p:spPr>
          <a:xfrm>
            <a:off x="9434945" y="964760"/>
            <a:ext cx="1573024" cy="1787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98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20E392-8106-426F-A7A2-D15264E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438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Прием «Имя собственное» </a:t>
            </a:r>
            <a:r>
              <a:rPr lang="ru-RU" altLang="ru-RU" sz="4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400" b="1" dirty="0">
                <a:solidFill>
                  <a:srgbClr val="003300"/>
                </a:solidFill>
                <a:latin typeface="Times New Roman" panose="02020603050405020304" pitchFamily="18" charset="0"/>
              </a:rPr>
            </a:br>
            <a:r>
              <a:rPr lang="ru-RU" altLang="ru-RU" sz="4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  </a:t>
            </a:r>
            <a:br>
              <a:rPr lang="ru-RU" altLang="ru-RU" sz="4400" b="1" dirty="0">
                <a:solidFill>
                  <a:srgbClr val="0033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7F6B6C-1C94-490B-99E2-56927DE4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119746"/>
            <a:ext cx="8596668" cy="1870364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(звук собственного имени вызывает у человека не всегда  осознаваемое им чувство приятного)</a:t>
            </a:r>
            <a:b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="" xmlns:a16="http://schemas.microsoft.com/office/drawing/2014/main" id="{8B0EAC1F-4501-4A38-BF40-C9E8188E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936"/>
          <a:stretch>
            <a:fillRect/>
          </a:stretch>
        </p:blipFill>
        <p:spPr bwMode="auto">
          <a:xfrm>
            <a:off x="1999696" y="4294908"/>
            <a:ext cx="1836602" cy="25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19C84FB3-9821-4209-8534-3B19E5B8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23" y="4336474"/>
            <a:ext cx="1892493" cy="232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479346-05E5-4995-89D6-3F0A00DB4D62}"/>
              </a:ext>
            </a:extLst>
          </p:cNvPr>
          <p:cNvSpPr txBox="1"/>
          <p:nvPr/>
        </p:nvSpPr>
        <p:spPr>
          <a:xfrm>
            <a:off x="1676400" y="3990110"/>
            <a:ext cx="2159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96BCA-B532-4A57-B17F-92302C930204}"/>
              </a:ext>
            </a:extLst>
          </p:cNvPr>
          <p:cNvSpPr txBox="1"/>
          <p:nvPr/>
        </p:nvSpPr>
        <p:spPr>
          <a:xfrm>
            <a:off x="5452923" y="3990110"/>
            <a:ext cx="1558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Петя</a:t>
            </a:r>
          </a:p>
        </p:txBody>
      </p:sp>
    </p:spTree>
    <p:extLst>
      <p:ext uri="{BB962C8B-B14F-4D97-AF65-F5344CB8AC3E}">
        <p14:creationId xmlns="" xmlns:p14="http://schemas.microsoft.com/office/powerpoint/2010/main" val="35194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435DBA7-5A84-4E17-9135-A1276113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5709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«Расположение»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4349ABA-1CE6-4AB3-AB90-647037D0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981200"/>
            <a:ext cx="8596668" cy="131298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напротив собеседника , а рядом с ним)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DEAB847-1A19-4B9D-9FE0-EEEFF0744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65" y="3323492"/>
            <a:ext cx="4071717" cy="3056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1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6275EC0-E9C7-407C-8FF7-4ECCD9C7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80758"/>
            <a:ext cx="8596668" cy="13623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Прием «Зеркало отношений»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768CC1E-1416-4937-85A6-87C2D7D28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14488"/>
            <a:ext cx="8596668" cy="163429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(добрая улыбка притягивает, располагает к себе участников межличностного взаимодействия)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C80E8D4-4B2F-4698-AEC5-6FF0870E5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42" y="3023748"/>
            <a:ext cx="4584765" cy="3306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98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8654A6-FCE9-42DA-A99D-3C0EB2A7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84738"/>
            <a:ext cx="8596668" cy="2053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«Золотые слова»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(самый эффективный комплимент- комплимент на фоне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антикомплимента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себе)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CF3C1D-65CD-4C93-BE46-9AF9DCD6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93698"/>
            <a:ext cx="8596668" cy="21547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«Спасти лицо»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шире используйте поощрения)</a:t>
            </a:r>
          </a:p>
        </p:txBody>
      </p:sp>
      <p:pic>
        <p:nvPicPr>
          <p:cNvPr id="4" name="Picture 8" descr="0_72e35_1dae5a4a_L[1]">
            <a:extLst>
              <a:ext uri="{FF2B5EF4-FFF2-40B4-BE49-F238E27FC236}">
                <a16:creationId xmlns="" xmlns:a16="http://schemas.microsoft.com/office/drawing/2014/main" id="{7FEB2FB2-90D3-4CBF-9BC3-D280441A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63" y="2990751"/>
            <a:ext cx="24526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10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70550-41F7-4EDE-89FB-C66BD48F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Прием «Личная жизнь» </a:t>
            </a:r>
            <a:b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88AD0C-9814-4FF7-AC8D-F26778719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120" y="3594295"/>
            <a:ext cx="8596668" cy="220088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(интересуйтесь внеучебными, личными заботами и интересами учащихся, используйте эти знания в интересах воспитания и обучения)</a:t>
            </a:r>
          </a:p>
          <a:p>
            <a:endParaRPr lang="ru-RU" dirty="0"/>
          </a:p>
        </p:txBody>
      </p:sp>
      <p:pic>
        <p:nvPicPr>
          <p:cNvPr id="4" name="Содержимое 3" descr="знак вопроса.jpg">
            <a:extLst>
              <a:ext uri="{FF2B5EF4-FFF2-40B4-BE49-F238E27FC236}">
                <a16:creationId xmlns="" xmlns:a16="http://schemas.microsoft.com/office/drawing/2014/main" id="{0D8B550A-6ADA-4785-9AD4-A3A12A6D34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1723" y="954259"/>
            <a:ext cx="2935180" cy="2935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5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234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     «Приемы эффективного общения»</vt:lpstr>
      <vt:lpstr>  «Общение — это сумма всего того, что делает один человек, когда он хочет создать понимание в уме другого. Это мост смысла. Он включает в себя систематический и непрерывный процесс рассказывания, слушания и понимания».  </vt:lpstr>
      <vt:lpstr>Приём «Я-сообщение», «Я -высказывание» </vt:lpstr>
      <vt:lpstr>Прием активного слушания</vt:lpstr>
      <vt:lpstr>Прием «Имя собственное»      </vt:lpstr>
      <vt:lpstr>Приём «Расположение»</vt:lpstr>
      <vt:lpstr>Прием «Зеркало отношений»   </vt:lpstr>
      <vt:lpstr>Приём «Золотые слова»  (самый эффективный комплимент- комплимент на фоне антикомплимента себе) </vt:lpstr>
      <vt:lpstr>Прием «Личная жизнь»     </vt:lpstr>
      <vt:lpstr>Правильного поведения можно добиться тоже только правильным поведением.  Формы поведения и поведенческие реакции учащихся заимствованы из поведения взрослых.  Наши правильные способы реагирования будут побуждать учащихся реагировать соответствующе.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«Приемы эффективное общения»</dc:title>
  <dc:creator>Пользователь</dc:creator>
  <cp:lastModifiedBy>User</cp:lastModifiedBy>
  <cp:revision>14</cp:revision>
  <dcterms:created xsi:type="dcterms:W3CDTF">2021-03-24T15:39:49Z</dcterms:created>
  <dcterms:modified xsi:type="dcterms:W3CDTF">2023-09-24T04:07:46Z</dcterms:modified>
</cp:coreProperties>
</file>