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1" r:id="rId2"/>
    <p:sldId id="289" r:id="rId3"/>
    <p:sldId id="290" r:id="rId4"/>
    <p:sldId id="296" r:id="rId5"/>
    <p:sldId id="297" r:id="rId6"/>
    <p:sldId id="294" r:id="rId7"/>
    <p:sldId id="295" r:id="rId8"/>
    <p:sldId id="298" r:id="rId9"/>
    <p:sldId id="262" r:id="rId10"/>
    <p:sldId id="299" r:id="rId11"/>
    <p:sldId id="292" r:id="rId12"/>
  </p:sldIdLst>
  <p:sldSz cx="12192000" cy="6858000"/>
  <p:notesSz cx="6797675" cy="9926638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33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»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0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1" y="325222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</p:spTree>
    <p:extLst>
      <p:ext uri="{BB962C8B-B14F-4D97-AF65-F5344CB8AC3E}">
        <p14:creationId xmlns:p14="http://schemas.microsoft.com/office/powerpoint/2010/main" val="185312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94090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728756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2813488"/>
            <a:ext cx="1759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62506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54033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3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75834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554340" y="255972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816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36577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0380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293599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87116" y="340611"/>
            <a:ext cx="23661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554340" y="255972"/>
            <a:ext cx="45887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11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60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19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7289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49253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46422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758106" y="455076"/>
            <a:ext cx="1982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110557" y="385827"/>
            <a:ext cx="38506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35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етодолог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445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2041662"/>
            <a:ext cx="1455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377745"/>
            <a:ext cx="172324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«Методология                 и технология обучения управленческих команд образовательных организаций созданию личностно-развивающей образовательной среды»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3286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6786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128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500307" y="255287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032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91932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167022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10851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252608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500307" y="255287"/>
            <a:ext cx="327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65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02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720841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54398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998475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54000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877145" y="381549"/>
            <a:ext cx="278817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346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2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8634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68085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4383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86650" y="325222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368391" y="325222"/>
            <a:ext cx="34751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2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87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вигация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12662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985236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326448"/>
            <a:ext cx="14556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«Навигация обучающихся сообществ                           в личностно-развивающей образовательной среде»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0978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68573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547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61358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298295" y="255287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5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53324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207750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68820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6015513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61358" y="303917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151602" y="347620"/>
            <a:ext cx="2581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2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298295" y="255287"/>
            <a:ext cx="3580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84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3510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28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684212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434099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035106" y="402458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980742" y="458493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730629" y="381549"/>
            <a:ext cx="300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42217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18729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22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витие ЛП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838310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1933940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223856"/>
            <a:ext cx="178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</a:t>
            </a:r>
            <a:r>
              <a:rPr lang="en-US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                      </a:t>
            </a:r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 в системе взаимодействия ключевых участников образовательных отношений»</a:t>
            </a:r>
            <a:endParaRPr lang="ru-RU" sz="10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293284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42925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194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  <p:extLst>
      <p:ext uri="{BB962C8B-B14F-4D97-AF65-F5344CB8AC3E}">
        <p14:creationId xmlns:p14="http://schemas.microsoft.com/office/powerpoint/2010/main" val="1182336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3138654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89152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691270" y="402166"/>
            <a:ext cx="56476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</p:spTree>
    <p:extLst>
      <p:ext uri="{BB962C8B-B14F-4D97-AF65-F5344CB8AC3E}">
        <p14:creationId xmlns:p14="http://schemas.microsoft.com/office/powerpoint/2010/main" val="2814236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634608" y="508937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6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 userDrawn="1"/>
        </p:nvCxnSpPr>
        <p:spPr>
          <a:xfrm>
            <a:off x="301114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8708171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634608" y="508937"/>
            <a:ext cx="4450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ЛИЧНОСТНОГО ПОТЕНЦИАЛА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13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794997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28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 userDrawn="1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ниверсальный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>
          <a:xfrm>
            <a:off x="520088" y="4851915"/>
            <a:ext cx="1593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4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082085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77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2700304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5482375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9019010" y="383652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3012926" y="439687"/>
            <a:ext cx="2156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794997" y="439687"/>
            <a:ext cx="291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23411"/>
            <a:ext cx="853458" cy="6326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399923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57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правление созданием личностно-развивающей образовательной среды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571"/>
          <a:stretch/>
        </p:blipFill>
        <p:spPr>
          <a:xfrm>
            <a:off x="2113613" y="0"/>
            <a:ext cx="10092564" cy="685800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>
            <a:off x="594516" y="4787014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 userDrawn="1"/>
        </p:nvSpPr>
        <p:spPr>
          <a:xfrm>
            <a:off x="520088" y="2036532"/>
            <a:ext cx="1455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ПРОГРАММА                    ПО РАЗВИТИЮ </a:t>
            </a:r>
          </a:p>
          <a:p>
            <a:r>
              <a:rPr lang="ru-RU" sz="10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520088" y="3429040"/>
            <a:ext cx="14556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Verdana" panose="020B0604030504040204" pitchFamily="34" charset="0"/>
              </a:rPr>
              <a:t>ППК «Управление созданием личностно-</a:t>
            </a:r>
          </a:p>
          <a:p>
            <a:r>
              <a:rPr lang="ru-RU" sz="1000" dirty="0">
                <a:latin typeface="Verdana" panose="020B0604030504040204" pitchFamily="34" charset="0"/>
              </a:rPr>
              <a:t>развивающей образовательной среды» 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5129327"/>
            <a:ext cx="1124296" cy="8334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701654"/>
            <a:ext cx="2014603" cy="65025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594516" y="3086729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94516" y="1694221"/>
            <a:ext cx="11242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638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968895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54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16" b="47550"/>
          <a:stretch/>
        </p:blipFill>
        <p:spPr>
          <a:xfrm>
            <a:off x="779463" y="1074058"/>
            <a:ext cx="11412537" cy="5791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5" y="230926"/>
            <a:ext cx="2014603" cy="650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38" y="185352"/>
            <a:ext cx="1000150" cy="741405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83652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718411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0193652" y="281519"/>
            <a:ext cx="0" cy="5490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3087006" y="340611"/>
            <a:ext cx="23809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11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968895" y="202111"/>
            <a:ext cx="39742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10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88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 userDrawn="1"/>
        </p:nvSpPr>
        <p:spPr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221305" y="323411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30245"/>
            <a:ext cx="853458" cy="6326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06757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50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53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едогогич коман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942" y="-14748"/>
            <a:ext cx="977805" cy="970821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2597658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011329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21660" y="390486"/>
            <a:ext cx="0" cy="512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 userDrawn="1"/>
        </p:nvSpPr>
        <p:spPr>
          <a:xfrm>
            <a:off x="2807634" y="461910"/>
            <a:ext cx="1993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latin typeface="Verdana" panose="020B0604030504040204" pitchFamily="34" charset="0"/>
              </a:rPr>
              <a:t>ПРОГРАММА ПО РАЗВИТИЮ </a:t>
            </a:r>
          </a:p>
          <a:p>
            <a:r>
              <a:rPr lang="ru-RU" sz="900" dirty="0">
                <a:latin typeface="Verdana" panose="020B0604030504040204" pitchFamily="34" charset="0"/>
              </a:rPr>
              <a:t>ЛИЧНОСТНОГО ПОТЕНЦИАЛА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221305" y="323411"/>
            <a:ext cx="3690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kern="1200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ППК «Развитие личностного потенциала в системе взаимодействия ключевых участников образовательных отношений: методология и технология обучения педагогических команд образовательных организаций»</a:t>
            </a:r>
            <a:endParaRPr lang="ru-RU" sz="900" dirty="0">
              <a:latin typeface="Verdana" panose="020B060403050404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634" y="330245"/>
            <a:ext cx="853458" cy="63266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2" y="406757"/>
            <a:ext cx="1486000" cy="4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95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>
          <p15:clr>
            <a:srgbClr val="FBAE40"/>
          </p15:clr>
        </p15:guide>
        <p15:guide id="2" pos="491">
          <p15:clr>
            <a:srgbClr val="FBAE40"/>
          </p15:clr>
        </p15:guide>
        <p15:guide id="3" orient="horz" pos="3897">
          <p15:clr>
            <a:srgbClr val="FBAE40"/>
          </p15:clr>
        </p15:guide>
        <p15:guide id="4" pos="1553">
          <p15:clr>
            <a:srgbClr val="FBAE40"/>
          </p15:clr>
        </p15:guide>
        <p15:guide id="5" pos="1629">
          <p15:clr>
            <a:srgbClr val="FBAE40"/>
          </p15:clr>
        </p15:guide>
        <p15:guide id="6" pos="2686">
          <p15:clr>
            <a:srgbClr val="FBAE40"/>
          </p15:clr>
        </p15:guide>
        <p15:guide id="7" pos="2757">
          <p15:clr>
            <a:srgbClr val="FBAE40"/>
          </p15:clr>
        </p15:guide>
        <p15:guide id="8" pos="3820">
          <p15:clr>
            <a:srgbClr val="FBAE40"/>
          </p15:clr>
        </p15:guide>
        <p15:guide id="9" pos="3908">
          <p15:clr>
            <a:srgbClr val="FBAE40"/>
          </p15:clr>
        </p15:guide>
        <p15:guide id="10" pos="4948">
          <p15:clr>
            <a:srgbClr val="FBAE40"/>
          </p15:clr>
        </p15:guide>
        <p15:guide id="11" pos="5019">
          <p15:clr>
            <a:srgbClr val="FBAE40"/>
          </p15:clr>
        </p15:guide>
        <p15:guide id="12" pos="6076">
          <p15:clr>
            <a:srgbClr val="FBAE40"/>
          </p15:clr>
        </p15:guide>
        <p15:guide id="13" pos="6147">
          <p15:clr>
            <a:srgbClr val="FBAE40"/>
          </p15:clr>
        </p15:guide>
        <p15:guide id="14" pos="72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BA26C7-93D8-E04C-BCDF-A4FCDE63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97A9E-C95D-6D43-B694-58C0D520B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035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3" r:id="rId3"/>
    <p:sldLayoutId id="2147483649" r:id="rId4"/>
    <p:sldLayoutId id="2147483651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57" r:id="rId26"/>
    <p:sldLayoutId id="2147483658" r:id="rId27"/>
    <p:sldLayoutId id="2147483650" r:id="rId28"/>
    <p:sldLayoutId id="2147483656" r:id="rId29"/>
    <p:sldLayoutId id="2147483659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300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0B0991-B240-7848-BD47-EF9C14F48F4C}"/>
              </a:ext>
            </a:extLst>
          </p:cNvPr>
          <p:cNvSpPr txBox="1"/>
          <p:nvPr/>
        </p:nvSpPr>
        <p:spPr>
          <a:xfrm>
            <a:off x="10233741" y="740211"/>
            <a:ext cx="176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vbudushee.ru</a:t>
            </a:r>
            <a:endParaRPr lang="en-GB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reeform 46"/>
          <p:cNvSpPr>
            <a:spLocks noEditPoints="1"/>
          </p:cNvSpPr>
          <p:nvPr/>
        </p:nvSpPr>
        <p:spPr bwMode="auto">
          <a:xfrm>
            <a:off x="2992664" y="2641600"/>
            <a:ext cx="1014753" cy="1623605"/>
          </a:xfrm>
          <a:custGeom>
            <a:avLst/>
            <a:gdLst>
              <a:gd name="T0" fmla="*/ 1281 w 2448"/>
              <a:gd name="T1" fmla="*/ 1099 h 3912"/>
              <a:gd name="T2" fmla="*/ 1070 w 2448"/>
              <a:gd name="T3" fmla="*/ 1295 h 3912"/>
              <a:gd name="T4" fmla="*/ 405 w 2448"/>
              <a:gd name="T5" fmla="*/ 1437 h 3912"/>
              <a:gd name="T6" fmla="*/ 484 w 2448"/>
              <a:gd name="T7" fmla="*/ 1822 h 3912"/>
              <a:gd name="T8" fmla="*/ 334 w 2448"/>
              <a:gd name="T9" fmla="*/ 2324 h 3912"/>
              <a:gd name="T10" fmla="*/ 430 w 2448"/>
              <a:gd name="T11" fmla="*/ 1550 h 3912"/>
              <a:gd name="T12" fmla="*/ 374 w 2448"/>
              <a:gd name="T13" fmla="*/ 2392 h 3912"/>
              <a:gd name="T14" fmla="*/ 636 w 2448"/>
              <a:gd name="T15" fmla="*/ 3082 h 3912"/>
              <a:gd name="T16" fmla="*/ 0 w 2448"/>
              <a:gd name="T17" fmla="*/ 3409 h 3912"/>
              <a:gd name="T18" fmla="*/ 273 w 2448"/>
              <a:gd name="T19" fmla="*/ 3694 h 3912"/>
              <a:gd name="T20" fmla="*/ 348 w 2448"/>
              <a:gd name="T21" fmla="*/ 3531 h 3912"/>
              <a:gd name="T22" fmla="*/ 1488 w 2448"/>
              <a:gd name="T23" fmla="*/ 3194 h 3912"/>
              <a:gd name="T24" fmla="*/ 1908 w 2448"/>
              <a:gd name="T25" fmla="*/ 3911 h 3912"/>
              <a:gd name="T26" fmla="*/ 2286 w 2448"/>
              <a:gd name="T27" fmla="*/ 3674 h 3912"/>
              <a:gd name="T28" fmla="*/ 1943 w 2448"/>
              <a:gd name="T29" fmla="*/ 3536 h 3912"/>
              <a:gd name="T30" fmla="*/ 1534 w 2448"/>
              <a:gd name="T31" fmla="*/ 2566 h 3912"/>
              <a:gd name="T32" fmla="*/ 2390 w 2448"/>
              <a:gd name="T33" fmla="*/ 1765 h 3912"/>
              <a:gd name="T34" fmla="*/ 2408 w 2448"/>
              <a:gd name="T35" fmla="*/ 1880 h 3912"/>
              <a:gd name="T36" fmla="*/ 1857 w 2448"/>
              <a:gd name="T37" fmla="*/ 2235 h 3912"/>
              <a:gd name="T38" fmla="*/ 2239 w 2448"/>
              <a:gd name="T39" fmla="*/ 2116 h 3912"/>
              <a:gd name="T40" fmla="*/ 2398 w 2448"/>
              <a:gd name="T41" fmla="*/ 1724 h 3912"/>
              <a:gd name="T42" fmla="*/ 1599 w 2448"/>
              <a:gd name="T43" fmla="*/ 1368 h 3912"/>
              <a:gd name="T44" fmla="*/ 2125 w 2448"/>
              <a:gd name="T45" fmla="*/ 774 h 3912"/>
              <a:gd name="T46" fmla="*/ 2037 w 2448"/>
              <a:gd name="T47" fmla="*/ 387 h 3912"/>
              <a:gd name="T48" fmla="*/ 2062 w 2448"/>
              <a:gd name="T49" fmla="*/ 19 h 3912"/>
              <a:gd name="T50" fmla="*/ 1764 w 2448"/>
              <a:gd name="T51" fmla="*/ 3640 h 3912"/>
              <a:gd name="T52" fmla="*/ 1949 w 2448"/>
              <a:gd name="T53" fmla="*/ 3747 h 3912"/>
              <a:gd name="T54" fmla="*/ 1960 w 2448"/>
              <a:gd name="T55" fmla="*/ 3854 h 3912"/>
              <a:gd name="T56" fmla="*/ 79 w 2448"/>
              <a:gd name="T57" fmla="*/ 3394 h 3912"/>
              <a:gd name="T58" fmla="*/ 42 w 2448"/>
              <a:gd name="T59" fmla="*/ 3428 h 3912"/>
              <a:gd name="T60" fmla="*/ 236 w 2448"/>
              <a:gd name="T61" fmla="*/ 3510 h 3912"/>
              <a:gd name="T62" fmla="*/ 1051 w 2448"/>
              <a:gd name="T63" fmla="*/ 2064 h 3912"/>
              <a:gd name="T64" fmla="*/ 1019 w 2448"/>
              <a:gd name="T65" fmla="*/ 2090 h 3912"/>
              <a:gd name="T66" fmla="*/ 1017 w 2448"/>
              <a:gd name="T67" fmla="*/ 2301 h 3912"/>
              <a:gd name="T68" fmla="*/ 997 w 2448"/>
              <a:gd name="T69" fmla="*/ 1574 h 3912"/>
              <a:gd name="T70" fmla="*/ 1314 w 2448"/>
              <a:gd name="T71" fmla="*/ 2084 h 3912"/>
              <a:gd name="T72" fmla="*/ 1029 w 2448"/>
              <a:gd name="T73" fmla="*/ 1498 h 3912"/>
              <a:gd name="T74" fmla="*/ 698 w 2448"/>
              <a:gd name="T75" fmla="*/ 1908 h 3912"/>
              <a:gd name="T76" fmla="*/ 418 w 2448"/>
              <a:gd name="T77" fmla="*/ 2121 h 3912"/>
              <a:gd name="T78" fmla="*/ 820 w 2448"/>
              <a:gd name="T79" fmla="*/ 2280 h 3912"/>
              <a:gd name="T80" fmla="*/ 1103 w 2448"/>
              <a:gd name="T81" fmla="*/ 2396 h 3912"/>
              <a:gd name="T82" fmla="*/ 1381 w 2448"/>
              <a:gd name="T83" fmla="*/ 1437 h 3912"/>
              <a:gd name="T84" fmla="*/ 1587 w 2448"/>
              <a:gd name="T85" fmla="*/ 2353 h 3912"/>
              <a:gd name="T86" fmla="*/ 1953 w 2448"/>
              <a:gd name="T87" fmla="*/ 631 h 3912"/>
              <a:gd name="T88" fmla="*/ 1428 w 2448"/>
              <a:gd name="T89" fmla="*/ 850 h 3912"/>
              <a:gd name="T90" fmla="*/ 1962 w 2448"/>
              <a:gd name="T91" fmla="*/ 45 h 3912"/>
              <a:gd name="T92" fmla="*/ 1824 w 2448"/>
              <a:gd name="T93" fmla="*/ 490 h 3912"/>
              <a:gd name="T94" fmla="*/ 1554 w 2448"/>
              <a:gd name="T95" fmla="*/ 864 h 3912"/>
              <a:gd name="T96" fmla="*/ 1954 w 2448"/>
              <a:gd name="T97" fmla="*/ 446 h 3912"/>
              <a:gd name="T98" fmla="*/ 2094 w 2448"/>
              <a:gd name="T99" fmla="*/ 718 h 3912"/>
              <a:gd name="T100" fmla="*/ 2031 w 2448"/>
              <a:gd name="T101" fmla="*/ 796 h 3912"/>
              <a:gd name="T102" fmla="*/ 1413 w 2448"/>
              <a:gd name="T103" fmla="*/ 1317 h 3912"/>
              <a:gd name="T104" fmla="*/ 1492 w 2448"/>
              <a:gd name="T105" fmla="*/ 2601 h 3912"/>
              <a:gd name="T106" fmla="*/ 1604 w 2448"/>
              <a:gd name="T107" fmla="*/ 3227 h 3912"/>
              <a:gd name="T108" fmla="*/ 894 w 2448"/>
              <a:gd name="T109" fmla="*/ 3238 h 3912"/>
              <a:gd name="T110" fmla="*/ 659 w 2448"/>
              <a:gd name="T111" fmla="*/ 3129 h 3912"/>
              <a:gd name="T112" fmla="*/ 737 w 2448"/>
              <a:gd name="T113" fmla="*/ 2595 h 3912"/>
              <a:gd name="T114" fmla="*/ 663 w 2448"/>
              <a:gd name="T115" fmla="*/ 2323 h 3912"/>
              <a:gd name="T116" fmla="*/ 1330 w 2448"/>
              <a:gd name="T117" fmla="*/ 2849 h 3912"/>
              <a:gd name="T118" fmla="*/ 995 w 2448"/>
              <a:gd name="T119" fmla="*/ 1259 h 3912"/>
              <a:gd name="T120" fmla="*/ 445 w 2448"/>
              <a:gd name="T121" fmla="*/ 1452 h 3912"/>
              <a:gd name="T122" fmla="*/ 978 w 2448"/>
              <a:gd name="T123" fmla="*/ 1517 h 3912"/>
              <a:gd name="T124" fmla="*/ 982 w 2448"/>
              <a:gd name="T125" fmla="*/ 262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48" h="3912">
                <a:moveTo>
                  <a:pt x="915" y="378"/>
                </a:moveTo>
                <a:cubicBezTo>
                  <a:pt x="920" y="377"/>
                  <a:pt x="925" y="377"/>
                  <a:pt x="931" y="377"/>
                </a:cubicBezTo>
                <a:cubicBezTo>
                  <a:pt x="961" y="377"/>
                  <a:pt x="1002" y="387"/>
                  <a:pt x="1034" y="397"/>
                </a:cubicBezTo>
                <a:cubicBezTo>
                  <a:pt x="1050" y="402"/>
                  <a:pt x="1065" y="407"/>
                  <a:pt x="1075" y="411"/>
                </a:cubicBezTo>
                <a:lnTo>
                  <a:pt x="1081" y="414"/>
                </a:lnTo>
                <a:cubicBezTo>
                  <a:pt x="1042" y="498"/>
                  <a:pt x="1027" y="577"/>
                  <a:pt x="1027" y="650"/>
                </a:cubicBezTo>
                <a:cubicBezTo>
                  <a:pt x="1027" y="780"/>
                  <a:pt x="1077" y="886"/>
                  <a:pt x="1133" y="963"/>
                </a:cubicBezTo>
                <a:cubicBezTo>
                  <a:pt x="1161" y="1001"/>
                  <a:pt x="1191" y="1032"/>
                  <a:pt x="1217" y="1055"/>
                </a:cubicBezTo>
                <a:cubicBezTo>
                  <a:pt x="1243" y="1077"/>
                  <a:pt x="1265" y="1092"/>
                  <a:pt x="1281" y="1099"/>
                </a:cubicBezTo>
                <a:lnTo>
                  <a:pt x="1297" y="1106"/>
                </a:lnTo>
                <a:lnTo>
                  <a:pt x="1306" y="1091"/>
                </a:lnTo>
                <a:cubicBezTo>
                  <a:pt x="1306" y="1091"/>
                  <a:pt x="1313" y="1081"/>
                  <a:pt x="1324" y="1064"/>
                </a:cubicBezTo>
                <a:cubicBezTo>
                  <a:pt x="1333" y="1049"/>
                  <a:pt x="1347" y="1029"/>
                  <a:pt x="1361" y="1008"/>
                </a:cubicBezTo>
                <a:cubicBezTo>
                  <a:pt x="1390" y="1047"/>
                  <a:pt x="1405" y="1108"/>
                  <a:pt x="1405" y="1168"/>
                </a:cubicBezTo>
                <a:cubicBezTo>
                  <a:pt x="1405" y="1226"/>
                  <a:pt x="1391" y="1282"/>
                  <a:pt x="1369" y="1312"/>
                </a:cubicBezTo>
                <a:lnTo>
                  <a:pt x="1380" y="1320"/>
                </a:lnTo>
                <a:cubicBezTo>
                  <a:pt x="1339" y="1326"/>
                  <a:pt x="1297" y="1338"/>
                  <a:pt x="1255" y="1355"/>
                </a:cubicBezTo>
                <a:cubicBezTo>
                  <a:pt x="1196" y="1327"/>
                  <a:pt x="1132" y="1307"/>
                  <a:pt x="1070" y="1295"/>
                </a:cubicBezTo>
                <a:lnTo>
                  <a:pt x="1069" y="1299"/>
                </a:lnTo>
                <a:cubicBezTo>
                  <a:pt x="1062" y="1276"/>
                  <a:pt x="1049" y="1256"/>
                  <a:pt x="1032" y="1239"/>
                </a:cubicBezTo>
                <a:cubicBezTo>
                  <a:pt x="1000" y="1206"/>
                  <a:pt x="955" y="1182"/>
                  <a:pt x="907" y="1166"/>
                </a:cubicBezTo>
                <a:cubicBezTo>
                  <a:pt x="858" y="1149"/>
                  <a:pt x="805" y="1141"/>
                  <a:pt x="757" y="1141"/>
                </a:cubicBezTo>
                <a:cubicBezTo>
                  <a:pt x="724" y="1141"/>
                  <a:pt x="694" y="1145"/>
                  <a:pt x="668" y="1154"/>
                </a:cubicBezTo>
                <a:cubicBezTo>
                  <a:pt x="666" y="1154"/>
                  <a:pt x="649" y="1161"/>
                  <a:pt x="635" y="1167"/>
                </a:cubicBezTo>
                <a:cubicBezTo>
                  <a:pt x="561" y="1203"/>
                  <a:pt x="505" y="1267"/>
                  <a:pt x="468" y="1322"/>
                </a:cubicBezTo>
                <a:cubicBezTo>
                  <a:pt x="427" y="1381"/>
                  <a:pt x="407" y="1431"/>
                  <a:pt x="407" y="1432"/>
                </a:cubicBezTo>
                <a:lnTo>
                  <a:pt x="405" y="1437"/>
                </a:lnTo>
                <a:cubicBezTo>
                  <a:pt x="405" y="1442"/>
                  <a:pt x="405" y="1447"/>
                  <a:pt x="405" y="1452"/>
                </a:cubicBezTo>
                <a:cubicBezTo>
                  <a:pt x="404" y="1485"/>
                  <a:pt x="416" y="1517"/>
                  <a:pt x="439" y="1543"/>
                </a:cubicBezTo>
                <a:cubicBezTo>
                  <a:pt x="462" y="1569"/>
                  <a:pt x="498" y="1587"/>
                  <a:pt x="545" y="1592"/>
                </a:cubicBezTo>
                <a:lnTo>
                  <a:pt x="558" y="1593"/>
                </a:lnTo>
                <a:lnTo>
                  <a:pt x="564" y="1582"/>
                </a:lnTo>
                <a:cubicBezTo>
                  <a:pt x="593" y="1531"/>
                  <a:pt x="621" y="1480"/>
                  <a:pt x="653" y="1436"/>
                </a:cubicBezTo>
                <a:cubicBezTo>
                  <a:pt x="669" y="1442"/>
                  <a:pt x="691" y="1450"/>
                  <a:pt x="715" y="1459"/>
                </a:cubicBezTo>
                <a:cubicBezTo>
                  <a:pt x="702" y="1478"/>
                  <a:pt x="679" y="1511"/>
                  <a:pt x="652" y="1551"/>
                </a:cubicBezTo>
                <a:cubicBezTo>
                  <a:pt x="602" y="1623"/>
                  <a:pt x="538" y="1722"/>
                  <a:pt x="484" y="1822"/>
                </a:cubicBezTo>
                <a:cubicBezTo>
                  <a:pt x="429" y="1922"/>
                  <a:pt x="385" y="2025"/>
                  <a:pt x="378" y="2109"/>
                </a:cubicBezTo>
                <a:cubicBezTo>
                  <a:pt x="378" y="2113"/>
                  <a:pt x="378" y="2117"/>
                  <a:pt x="378" y="2121"/>
                </a:cubicBezTo>
                <a:cubicBezTo>
                  <a:pt x="378" y="2160"/>
                  <a:pt x="395" y="2195"/>
                  <a:pt x="418" y="2222"/>
                </a:cubicBezTo>
                <a:cubicBezTo>
                  <a:pt x="453" y="2263"/>
                  <a:pt x="503" y="2291"/>
                  <a:pt x="544" y="2310"/>
                </a:cubicBezTo>
                <a:cubicBezTo>
                  <a:pt x="572" y="2323"/>
                  <a:pt x="596" y="2331"/>
                  <a:pt x="609" y="2335"/>
                </a:cubicBezTo>
                <a:cubicBezTo>
                  <a:pt x="602" y="2345"/>
                  <a:pt x="596" y="2354"/>
                  <a:pt x="589" y="2362"/>
                </a:cubicBezTo>
                <a:cubicBezTo>
                  <a:pt x="576" y="2377"/>
                  <a:pt x="564" y="2386"/>
                  <a:pt x="554" y="2388"/>
                </a:cubicBezTo>
                <a:cubicBezTo>
                  <a:pt x="552" y="2389"/>
                  <a:pt x="545" y="2390"/>
                  <a:pt x="537" y="2390"/>
                </a:cubicBezTo>
                <a:cubicBezTo>
                  <a:pt x="495" y="2390"/>
                  <a:pt x="407" y="2372"/>
                  <a:pt x="334" y="2324"/>
                </a:cubicBezTo>
                <a:cubicBezTo>
                  <a:pt x="297" y="2299"/>
                  <a:pt x="263" y="2268"/>
                  <a:pt x="239" y="2227"/>
                </a:cubicBezTo>
                <a:cubicBezTo>
                  <a:pt x="214" y="2187"/>
                  <a:pt x="199" y="2137"/>
                  <a:pt x="199" y="2075"/>
                </a:cubicBezTo>
                <a:cubicBezTo>
                  <a:pt x="199" y="2058"/>
                  <a:pt x="200" y="2040"/>
                  <a:pt x="202" y="2021"/>
                </a:cubicBezTo>
                <a:cubicBezTo>
                  <a:pt x="205" y="1996"/>
                  <a:pt x="223" y="1949"/>
                  <a:pt x="247" y="1897"/>
                </a:cubicBezTo>
                <a:cubicBezTo>
                  <a:pt x="282" y="1819"/>
                  <a:pt x="333" y="1725"/>
                  <a:pt x="375" y="1649"/>
                </a:cubicBezTo>
                <a:lnTo>
                  <a:pt x="478" y="1702"/>
                </a:lnTo>
                <a:lnTo>
                  <a:pt x="496" y="1666"/>
                </a:lnTo>
                <a:lnTo>
                  <a:pt x="394" y="1614"/>
                </a:lnTo>
                <a:cubicBezTo>
                  <a:pt x="408" y="1589"/>
                  <a:pt x="420" y="1568"/>
                  <a:pt x="430" y="1550"/>
                </a:cubicBezTo>
                <a:cubicBezTo>
                  <a:pt x="432" y="1546"/>
                  <a:pt x="434" y="1543"/>
                  <a:pt x="436" y="1539"/>
                </a:cubicBezTo>
                <a:cubicBezTo>
                  <a:pt x="432" y="1534"/>
                  <a:pt x="423" y="1526"/>
                  <a:pt x="413" y="1499"/>
                </a:cubicBezTo>
                <a:cubicBezTo>
                  <a:pt x="412" y="1499"/>
                  <a:pt x="411" y="1500"/>
                  <a:pt x="411" y="1500"/>
                </a:cubicBezTo>
                <a:cubicBezTo>
                  <a:pt x="395" y="1531"/>
                  <a:pt x="337" y="1632"/>
                  <a:pt x="281" y="1738"/>
                </a:cubicBezTo>
                <a:cubicBezTo>
                  <a:pt x="253" y="1791"/>
                  <a:pt x="225" y="1845"/>
                  <a:pt x="204" y="1894"/>
                </a:cubicBezTo>
                <a:cubicBezTo>
                  <a:pt x="182" y="1942"/>
                  <a:pt x="166" y="1984"/>
                  <a:pt x="162" y="2016"/>
                </a:cubicBezTo>
                <a:cubicBezTo>
                  <a:pt x="159" y="2036"/>
                  <a:pt x="158" y="2056"/>
                  <a:pt x="158" y="2075"/>
                </a:cubicBezTo>
                <a:cubicBezTo>
                  <a:pt x="158" y="2144"/>
                  <a:pt x="176" y="2201"/>
                  <a:pt x="204" y="2248"/>
                </a:cubicBezTo>
                <a:cubicBezTo>
                  <a:pt x="246" y="2318"/>
                  <a:pt x="311" y="2364"/>
                  <a:pt x="374" y="2392"/>
                </a:cubicBezTo>
                <a:cubicBezTo>
                  <a:pt x="437" y="2419"/>
                  <a:pt x="498" y="2430"/>
                  <a:pt x="537" y="2430"/>
                </a:cubicBezTo>
                <a:cubicBezTo>
                  <a:pt x="547" y="2430"/>
                  <a:pt x="557" y="2429"/>
                  <a:pt x="565" y="2427"/>
                </a:cubicBezTo>
                <a:cubicBezTo>
                  <a:pt x="590" y="2420"/>
                  <a:pt x="609" y="2402"/>
                  <a:pt x="626" y="2381"/>
                </a:cubicBezTo>
                <a:cubicBezTo>
                  <a:pt x="629" y="2377"/>
                  <a:pt x="632" y="2373"/>
                  <a:pt x="635" y="2368"/>
                </a:cubicBezTo>
                <a:cubicBezTo>
                  <a:pt x="658" y="2365"/>
                  <a:pt x="693" y="2359"/>
                  <a:pt x="726" y="2352"/>
                </a:cubicBezTo>
                <a:cubicBezTo>
                  <a:pt x="732" y="2351"/>
                  <a:pt x="738" y="2350"/>
                  <a:pt x="744" y="2348"/>
                </a:cubicBezTo>
                <a:cubicBezTo>
                  <a:pt x="712" y="2474"/>
                  <a:pt x="685" y="2651"/>
                  <a:pt x="667" y="2802"/>
                </a:cubicBezTo>
                <a:cubicBezTo>
                  <a:pt x="656" y="2885"/>
                  <a:pt x="648" y="2961"/>
                  <a:pt x="643" y="3016"/>
                </a:cubicBezTo>
                <a:cubicBezTo>
                  <a:pt x="640" y="3043"/>
                  <a:pt x="638" y="3066"/>
                  <a:pt x="636" y="3082"/>
                </a:cubicBezTo>
                <a:cubicBezTo>
                  <a:pt x="636" y="3092"/>
                  <a:pt x="635" y="3093"/>
                  <a:pt x="627" y="3096"/>
                </a:cubicBezTo>
                <a:cubicBezTo>
                  <a:pt x="538" y="3123"/>
                  <a:pt x="398" y="3186"/>
                  <a:pt x="237" y="3266"/>
                </a:cubicBezTo>
                <a:lnTo>
                  <a:pt x="224" y="3273"/>
                </a:lnTo>
                <a:lnTo>
                  <a:pt x="227" y="3288"/>
                </a:lnTo>
                <a:cubicBezTo>
                  <a:pt x="227" y="3292"/>
                  <a:pt x="228" y="3296"/>
                  <a:pt x="229" y="3300"/>
                </a:cubicBezTo>
                <a:cubicBezTo>
                  <a:pt x="106" y="3333"/>
                  <a:pt x="43" y="3363"/>
                  <a:pt x="9" y="3387"/>
                </a:cubicBezTo>
                <a:lnTo>
                  <a:pt x="1" y="3392"/>
                </a:lnTo>
                <a:lnTo>
                  <a:pt x="0" y="3401"/>
                </a:lnTo>
                <a:lnTo>
                  <a:pt x="0" y="3409"/>
                </a:lnTo>
                <a:cubicBezTo>
                  <a:pt x="0" y="3431"/>
                  <a:pt x="6" y="3464"/>
                  <a:pt x="15" y="3506"/>
                </a:cubicBezTo>
                <a:cubicBezTo>
                  <a:pt x="29" y="3568"/>
                  <a:pt x="52" y="3647"/>
                  <a:pt x="75" y="3714"/>
                </a:cubicBezTo>
                <a:cubicBezTo>
                  <a:pt x="87" y="3747"/>
                  <a:pt x="99" y="3778"/>
                  <a:pt x="111" y="3802"/>
                </a:cubicBezTo>
                <a:cubicBezTo>
                  <a:pt x="117" y="3814"/>
                  <a:pt x="122" y="3825"/>
                  <a:pt x="128" y="3834"/>
                </a:cubicBezTo>
                <a:cubicBezTo>
                  <a:pt x="135" y="3843"/>
                  <a:pt x="140" y="3851"/>
                  <a:pt x="149" y="3857"/>
                </a:cubicBezTo>
                <a:lnTo>
                  <a:pt x="157" y="3863"/>
                </a:lnTo>
                <a:lnTo>
                  <a:pt x="167" y="3859"/>
                </a:lnTo>
                <a:cubicBezTo>
                  <a:pt x="187" y="3852"/>
                  <a:pt x="203" y="3838"/>
                  <a:pt x="217" y="3820"/>
                </a:cubicBezTo>
                <a:cubicBezTo>
                  <a:pt x="243" y="3787"/>
                  <a:pt x="262" y="3742"/>
                  <a:pt x="273" y="3694"/>
                </a:cubicBezTo>
                <a:lnTo>
                  <a:pt x="275" y="3691"/>
                </a:lnTo>
                <a:lnTo>
                  <a:pt x="274" y="3690"/>
                </a:lnTo>
                <a:cubicBezTo>
                  <a:pt x="281" y="3661"/>
                  <a:pt x="284" y="3631"/>
                  <a:pt x="284" y="3602"/>
                </a:cubicBezTo>
                <a:cubicBezTo>
                  <a:pt x="284" y="3581"/>
                  <a:pt x="282" y="3560"/>
                  <a:pt x="277" y="3541"/>
                </a:cubicBezTo>
                <a:cubicBezTo>
                  <a:pt x="274" y="3531"/>
                  <a:pt x="274" y="3531"/>
                  <a:pt x="282" y="3525"/>
                </a:cubicBezTo>
                <a:cubicBezTo>
                  <a:pt x="290" y="3519"/>
                  <a:pt x="300" y="3513"/>
                  <a:pt x="310" y="3508"/>
                </a:cubicBezTo>
                <a:cubicBezTo>
                  <a:pt x="314" y="3513"/>
                  <a:pt x="318" y="3518"/>
                  <a:pt x="323" y="3521"/>
                </a:cubicBezTo>
                <a:cubicBezTo>
                  <a:pt x="328" y="3526"/>
                  <a:pt x="334" y="3531"/>
                  <a:pt x="345" y="3531"/>
                </a:cubicBezTo>
                <a:lnTo>
                  <a:pt x="348" y="3531"/>
                </a:lnTo>
                <a:lnTo>
                  <a:pt x="350" y="3531"/>
                </a:lnTo>
                <a:lnTo>
                  <a:pt x="352" y="3530"/>
                </a:lnTo>
                <a:cubicBezTo>
                  <a:pt x="412" y="3511"/>
                  <a:pt x="487" y="3489"/>
                  <a:pt x="553" y="3471"/>
                </a:cubicBezTo>
                <a:cubicBezTo>
                  <a:pt x="618" y="3454"/>
                  <a:pt x="676" y="3440"/>
                  <a:pt x="698" y="3438"/>
                </a:cubicBezTo>
                <a:cubicBezTo>
                  <a:pt x="714" y="3436"/>
                  <a:pt x="729" y="3430"/>
                  <a:pt x="746" y="3420"/>
                </a:cubicBezTo>
                <a:cubicBezTo>
                  <a:pt x="803" y="3387"/>
                  <a:pt x="880" y="3313"/>
                  <a:pt x="955" y="3233"/>
                </a:cubicBezTo>
                <a:cubicBezTo>
                  <a:pt x="1017" y="3166"/>
                  <a:pt x="1077" y="3096"/>
                  <a:pt x="1117" y="3041"/>
                </a:cubicBezTo>
                <a:cubicBezTo>
                  <a:pt x="1195" y="3068"/>
                  <a:pt x="1281" y="3101"/>
                  <a:pt x="1358" y="3134"/>
                </a:cubicBezTo>
                <a:cubicBezTo>
                  <a:pt x="1406" y="3155"/>
                  <a:pt x="1451" y="3175"/>
                  <a:pt x="1488" y="3194"/>
                </a:cubicBezTo>
                <a:cubicBezTo>
                  <a:pt x="1512" y="3206"/>
                  <a:pt x="1532" y="3218"/>
                  <a:pt x="1548" y="3228"/>
                </a:cubicBezTo>
                <a:cubicBezTo>
                  <a:pt x="1562" y="3236"/>
                  <a:pt x="1563" y="3240"/>
                  <a:pt x="1564" y="3252"/>
                </a:cubicBezTo>
                <a:cubicBezTo>
                  <a:pt x="1570" y="3389"/>
                  <a:pt x="1621" y="3526"/>
                  <a:pt x="1676" y="3644"/>
                </a:cubicBezTo>
                <a:lnTo>
                  <a:pt x="1682" y="3656"/>
                </a:lnTo>
                <a:lnTo>
                  <a:pt x="1695" y="3655"/>
                </a:lnTo>
                <a:cubicBezTo>
                  <a:pt x="1705" y="3655"/>
                  <a:pt x="1715" y="3653"/>
                  <a:pt x="1725" y="3651"/>
                </a:cubicBezTo>
                <a:cubicBezTo>
                  <a:pt x="1754" y="3711"/>
                  <a:pt x="1784" y="3767"/>
                  <a:pt x="1812" y="3811"/>
                </a:cubicBezTo>
                <a:cubicBezTo>
                  <a:pt x="1828" y="3836"/>
                  <a:pt x="1844" y="3858"/>
                  <a:pt x="1860" y="3875"/>
                </a:cubicBezTo>
                <a:cubicBezTo>
                  <a:pt x="1875" y="3892"/>
                  <a:pt x="1890" y="3905"/>
                  <a:pt x="1908" y="3911"/>
                </a:cubicBezTo>
                <a:lnTo>
                  <a:pt x="1910" y="3912"/>
                </a:lnTo>
                <a:lnTo>
                  <a:pt x="1912" y="3912"/>
                </a:lnTo>
                <a:lnTo>
                  <a:pt x="1916" y="3912"/>
                </a:lnTo>
                <a:cubicBezTo>
                  <a:pt x="1923" y="3912"/>
                  <a:pt x="1927" y="3911"/>
                  <a:pt x="1932" y="3909"/>
                </a:cubicBezTo>
                <a:cubicBezTo>
                  <a:pt x="1951" y="3904"/>
                  <a:pt x="1981" y="3890"/>
                  <a:pt x="2016" y="3871"/>
                </a:cubicBezTo>
                <a:cubicBezTo>
                  <a:pt x="2069" y="3844"/>
                  <a:pt x="2134" y="3806"/>
                  <a:pt x="2187" y="3771"/>
                </a:cubicBezTo>
                <a:cubicBezTo>
                  <a:pt x="2213" y="3753"/>
                  <a:pt x="2236" y="3736"/>
                  <a:pt x="2253" y="3721"/>
                </a:cubicBezTo>
                <a:cubicBezTo>
                  <a:pt x="2262" y="3714"/>
                  <a:pt x="2269" y="3707"/>
                  <a:pt x="2275" y="3700"/>
                </a:cubicBezTo>
                <a:cubicBezTo>
                  <a:pt x="2280" y="3693"/>
                  <a:pt x="2286" y="3686"/>
                  <a:pt x="2286" y="3674"/>
                </a:cubicBezTo>
                <a:lnTo>
                  <a:pt x="2286" y="3672"/>
                </a:lnTo>
                <a:cubicBezTo>
                  <a:pt x="2285" y="3656"/>
                  <a:pt x="2276" y="3645"/>
                  <a:pt x="2266" y="3637"/>
                </a:cubicBezTo>
                <a:cubicBezTo>
                  <a:pt x="2250" y="3625"/>
                  <a:pt x="2229" y="3617"/>
                  <a:pt x="2203" y="3611"/>
                </a:cubicBezTo>
                <a:cubicBezTo>
                  <a:pt x="2177" y="3605"/>
                  <a:pt x="2147" y="3601"/>
                  <a:pt x="2114" y="3601"/>
                </a:cubicBezTo>
                <a:cubicBezTo>
                  <a:pt x="2084" y="3601"/>
                  <a:pt x="2051" y="3604"/>
                  <a:pt x="2019" y="3611"/>
                </a:cubicBezTo>
                <a:cubicBezTo>
                  <a:pt x="2003" y="3616"/>
                  <a:pt x="2003" y="3616"/>
                  <a:pt x="1991" y="3607"/>
                </a:cubicBezTo>
                <a:cubicBezTo>
                  <a:pt x="1987" y="3604"/>
                  <a:pt x="1983" y="3600"/>
                  <a:pt x="1978" y="3595"/>
                </a:cubicBezTo>
                <a:cubicBezTo>
                  <a:pt x="1964" y="3581"/>
                  <a:pt x="1950" y="3561"/>
                  <a:pt x="1946" y="3535"/>
                </a:cubicBezTo>
                <a:lnTo>
                  <a:pt x="1943" y="3536"/>
                </a:lnTo>
                <a:cubicBezTo>
                  <a:pt x="1953" y="3527"/>
                  <a:pt x="1960" y="3519"/>
                  <a:pt x="1967" y="3511"/>
                </a:cubicBezTo>
                <a:cubicBezTo>
                  <a:pt x="1973" y="3503"/>
                  <a:pt x="1979" y="3495"/>
                  <a:pt x="1981" y="3485"/>
                </a:cubicBezTo>
                <a:lnTo>
                  <a:pt x="1982" y="3482"/>
                </a:lnTo>
                <a:lnTo>
                  <a:pt x="1982" y="3479"/>
                </a:lnTo>
                <a:cubicBezTo>
                  <a:pt x="1977" y="3403"/>
                  <a:pt x="1970" y="3312"/>
                  <a:pt x="1957" y="3227"/>
                </a:cubicBezTo>
                <a:cubicBezTo>
                  <a:pt x="1944" y="3142"/>
                  <a:pt x="1925" y="3062"/>
                  <a:pt x="1895" y="3008"/>
                </a:cubicBezTo>
                <a:cubicBezTo>
                  <a:pt x="1861" y="2949"/>
                  <a:pt x="1793" y="2857"/>
                  <a:pt x="1720" y="2770"/>
                </a:cubicBezTo>
                <a:cubicBezTo>
                  <a:pt x="1658" y="2697"/>
                  <a:pt x="1594" y="2628"/>
                  <a:pt x="1541" y="2586"/>
                </a:cubicBezTo>
                <a:cubicBezTo>
                  <a:pt x="1530" y="2578"/>
                  <a:pt x="1529" y="2576"/>
                  <a:pt x="1534" y="2566"/>
                </a:cubicBezTo>
                <a:cubicBezTo>
                  <a:pt x="1557" y="2522"/>
                  <a:pt x="1592" y="2449"/>
                  <a:pt x="1625" y="2369"/>
                </a:cubicBezTo>
                <a:cubicBezTo>
                  <a:pt x="1672" y="2253"/>
                  <a:pt x="1748" y="1933"/>
                  <a:pt x="1753" y="1805"/>
                </a:cubicBezTo>
                <a:cubicBezTo>
                  <a:pt x="1787" y="1879"/>
                  <a:pt x="1837" y="1960"/>
                  <a:pt x="1917" y="2031"/>
                </a:cubicBezTo>
                <a:lnTo>
                  <a:pt x="1926" y="2039"/>
                </a:lnTo>
                <a:lnTo>
                  <a:pt x="1937" y="2036"/>
                </a:lnTo>
                <a:cubicBezTo>
                  <a:pt x="2094" y="1988"/>
                  <a:pt x="2204" y="1877"/>
                  <a:pt x="2205" y="1876"/>
                </a:cubicBezTo>
                <a:lnTo>
                  <a:pt x="2206" y="1875"/>
                </a:lnTo>
                <a:lnTo>
                  <a:pt x="2207" y="1874"/>
                </a:lnTo>
                <a:cubicBezTo>
                  <a:pt x="2259" y="1803"/>
                  <a:pt x="2329" y="1774"/>
                  <a:pt x="2390" y="1765"/>
                </a:cubicBezTo>
                <a:lnTo>
                  <a:pt x="2398" y="1764"/>
                </a:lnTo>
                <a:cubicBezTo>
                  <a:pt x="2403" y="1764"/>
                  <a:pt x="2403" y="1763"/>
                  <a:pt x="2403" y="1766"/>
                </a:cubicBezTo>
                <a:cubicBezTo>
                  <a:pt x="2403" y="1770"/>
                  <a:pt x="2400" y="1780"/>
                  <a:pt x="2397" y="1788"/>
                </a:cubicBezTo>
                <a:cubicBezTo>
                  <a:pt x="2395" y="1791"/>
                  <a:pt x="2394" y="1795"/>
                  <a:pt x="2392" y="1797"/>
                </a:cubicBezTo>
                <a:lnTo>
                  <a:pt x="2391" y="1800"/>
                </a:lnTo>
                <a:lnTo>
                  <a:pt x="2391" y="1800"/>
                </a:lnTo>
                <a:lnTo>
                  <a:pt x="2384" y="1811"/>
                </a:lnTo>
                <a:lnTo>
                  <a:pt x="2391" y="1821"/>
                </a:lnTo>
                <a:cubicBezTo>
                  <a:pt x="2403" y="1841"/>
                  <a:pt x="2408" y="1861"/>
                  <a:pt x="2408" y="1880"/>
                </a:cubicBezTo>
                <a:cubicBezTo>
                  <a:pt x="2408" y="1913"/>
                  <a:pt x="2393" y="1945"/>
                  <a:pt x="2368" y="1972"/>
                </a:cubicBezTo>
                <a:cubicBezTo>
                  <a:pt x="2343" y="1999"/>
                  <a:pt x="2308" y="2021"/>
                  <a:pt x="2270" y="2031"/>
                </a:cubicBezTo>
                <a:lnTo>
                  <a:pt x="2262" y="2033"/>
                </a:lnTo>
                <a:lnTo>
                  <a:pt x="2258" y="2040"/>
                </a:lnTo>
                <a:cubicBezTo>
                  <a:pt x="2249" y="2055"/>
                  <a:pt x="2224" y="2078"/>
                  <a:pt x="2191" y="2101"/>
                </a:cubicBezTo>
                <a:cubicBezTo>
                  <a:pt x="2142" y="2135"/>
                  <a:pt x="2075" y="2171"/>
                  <a:pt x="2013" y="2198"/>
                </a:cubicBezTo>
                <a:cubicBezTo>
                  <a:pt x="1982" y="2212"/>
                  <a:pt x="1952" y="2223"/>
                  <a:pt x="1926" y="2231"/>
                </a:cubicBezTo>
                <a:cubicBezTo>
                  <a:pt x="1913" y="2235"/>
                  <a:pt x="1901" y="2239"/>
                  <a:pt x="1890" y="2241"/>
                </a:cubicBezTo>
                <a:cubicBezTo>
                  <a:pt x="1874" y="2244"/>
                  <a:pt x="1871" y="2245"/>
                  <a:pt x="1857" y="2235"/>
                </a:cubicBezTo>
                <a:cubicBezTo>
                  <a:pt x="1805" y="2201"/>
                  <a:pt x="1770" y="2168"/>
                  <a:pt x="1742" y="2135"/>
                </a:cubicBezTo>
                <a:lnTo>
                  <a:pt x="1711" y="2162"/>
                </a:lnTo>
                <a:cubicBezTo>
                  <a:pt x="1745" y="2201"/>
                  <a:pt x="1788" y="2242"/>
                  <a:pt x="1855" y="2281"/>
                </a:cubicBezTo>
                <a:lnTo>
                  <a:pt x="1860" y="2284"/>
                </a:lnTo>
                <a:lnTo>
                  <a:pt x="1865" y="2284"/>
                </a:lnTo>
                <a:lnTo>
                  <a:pt x="1867" y="2284"/>
                </a:lnTo>
                <a:cubicBezTo>
                  <a:pt x="1893" y="2284"/>
                  <a:pt x="1927" y="2275"/>
                  <a:pt x="1967" y="2260"/>
                </a:cubicBezTo>
                <a:cubicBezTo>
                  <a:pt x="2026" y="2239"/>
                  <a:pt x="2096" y="2206"/>
                  <a:pt x="2157" y="2170"/>
                </a:cubicBezTo>
                <a:cubicBezTo>
                  <a:pt x="2188" y="2152"/>
                  <a:pt x="2216" y="2134"/>
                  <a:pt x="2239" y="2116"/>
                </a:cubicBezTo>
                <a:cubicBezTo>
                  <a:pt x="2255" y="2103"/>
                  <a:pt x="2269" y="2091"/>
                  <a:pt x="2279" y="2079"/>
                </a:cubicBezTo>
                <a:cubicBezTo>
                  <a:pt x="2288" y="2068"/>
                  <a:pt x="2288" y="2068"/>
                  <a:pt x="2302" y="2063"/>
                </a:cubicBezTo>
                <a:cubicBezTo>
                  <a:pt x="2339" y="2049"/>
                  <a:pt x="2372" y="2027"/>
                  <a:pt x="2398" y="1999"/>
                </a:cubicBezTo>
                <a:cubicBezTo>
                  <a:pt x="2428" y="1967"/>
                  <a:pt x="2448" y="1925"/>
                  <a:pt x="2448" y="1880"/>
                </a:cubicBezTo>
                <a:cubicBezTo>
                  <a:pt x="2448" y="1859"/>
                  <a:pt x="2443" y="1836"/>
                  <a:pt x="2433" y="1815"/>
                </a:cubicBezTo>
                <a:cubicBezTo>
                  <a:pt x="2431" y="1812"/>
                  <a:pt x="2431" y="1811"/>
                  <a:pt x="2434" y="1804"/>
                </a:cubicBezTo>
                <a:cubicBezTo>
                  <a:pt x="2438" y="1793"/>
                  <a:pt x="2443" y="1781"/>
                  <a:pt x="2443" y="1766"/>
                </a:cubicBezTo>
                <a:cubicBezTo>
                  <a:pt x="2443" y="1757"/>
                  <a:pt x="2441" y="1745"/>
                  <a:pt x="2432" y="1736"/>
                </a:cubicBezTo>
                <a:cubicBezTo>
                  <a:pt x="2424" y="1727"/>
                  <a:pt x="2411" y="1723"/>
                  <a:pt x="2398" y="1724"/>
                </a:cubicBezTo>
                <a:cubicBezTo>
                  <a:pt x="2394" y="1724"/>
                  <a:pt x="2389" y="1724"/>
                  <a:pt x="2384" y="1725"/>
                </a:cubicBezTo>
                <a:cubicBezTo>
                  <a:pt x="2323" y="1734"/>
                  <a:pt x="2253" y="1761"/>
                  <a:pt x="2197" y="1822"/>
                </a:cubicBezTo>
                <a:cubicBezTo>
                  <a:pt x="2163" y="1858"/>
                  <a:pt x="2169" y="1855"/>
                  <a:pt x="2145" y="1875"/>
                </a:cubicBezTo>
                <a:cubicBezTo>
                  <a:pt x="2107" y="1907"/>
                  <a:pt x="2036" y="1958"/>
                  <a:pt x="1950" y="1989"/>
                </a:cubicBezTo>
                <a:cubicBezTo>
                  <a:pt x="1937" y="1994"/>
                  <a:pt x="1937" y="1995"/>
                  <a:pt x="1928" y="1985"/>
                </a:cubicBezTo>
                <a:cubicBezTo>
                  <a:pt x="1831" y="1893"/>
                  <a:pt x="1785" y="1783"/>
                  <a:pt x="1753" y="1699"/>
                </a:cubicBezTo>
                <a:lnTo>
                  <a:pt x="1751" y="1700"/>
                </a:lnTo>
                <a:cubicBezTo>
                  <a:pt x="1747" y="1638"/>
                  <a:pt x="1735" y="1580"/>
                  <a:pt x="1715" y="1528"/>
                </a:cubicBezTo>
                <a:cubicBezTo>
                  <a:pt x="1687" y="1457"/>
                  <a:pt x="1648" y="1404"/>
                  <a:pt x="1599" y="1368"/>
                </a:cubicBezTo>
                <a:cubicBezTo>
                  <a:pt x="1584" y="1358"/>
                  <a:pt x="1569" y="1349"/>
                  <a:pt x="1553" y="1342"/>
                </a:cubicBezTo>
                <a:cubicBezTo>
                  <a:pt x="1595" y="1269"/>
                  <a:pt x="1635" y="1233"/>
                  <a:pt x="1678" y="1209"/>
                </a:cubicBezTo>
                <a:cubicBezTo>
                  <a:pt x="1726" y="1183"/>
                  <a:pt x="1782" y="1173"/>
                  <a:pt x="1851" y="1156"/>
                </a:cubicBezTo>
                <a:cubicBezTo>
                  <a:pt x="1892" y="1145"/>
                  <a:pt x="1925" y="1117"/>
                  <a:pt x="1952" y="1083"/>
                </a:cubicBezTo>
                <a:cubicBezTo>
                  <a:pt x="1992" y="1031"/>
                  <a:pt x="2021" y="965"/>
                  <a:pt x="2040" y="910"/>
                </a:cubicBezTo>
                <a:cubicBezTo>
                  <a:pt x="2050" y="883"/>
                  <a:pt x="2057" y="858"/>
                  <a:pt x="2061" y="841"/>
                </a:cubicBezTo>
                <a:cubicBezTo>
                  <a:pt x="2064" y="828"/>
                  <a:pt x="2064" y="823"/>
                  <a:pt x="2075" y="817"/>
                </a:cubicBezTo>
                <a:cubicBezTo>
                  <a:pt x="2081" y="813"/>
                  <a:pt x="2089" y="808"/>
                  <a:pt x="2097" y="802"/>
                </a:cubicBezTo>
                <a:cubicBezTo>
                  <a:pt x="2107" y="795"/>
                  <a:pt x="2117" y="785"/>
                  <a:pt x="2125" y="774"/>
                </a:cubicBezTo>
                <a:cubicBezTo>
                  <a:pt x="2133" y="763"/>
                  <a:pt x="2140" y="749"/>
                  <a:pt x="2141" y="733"/>
                </a:cubicBezTo>
                <a:lnTo>
                  <a:pt x="2141" y="733"/>
                </a:lnTo>
                <a:lnTo>
                  <a:pt x="2141" y="732"/>
                </a:lnTo>
                <a:cubicBezTo>
                  <a:pt x="2141" y="715"/>
                  <a:pt x="2132" y="701"/>
                  <a:pt x="2123" y="689"/>
                </a:cubicBezTo>
                <a:cubicBezTo>
                  <a:pt x="2109" y="672"/>
                  <a:pt x="2090" y="658"/>
                  <a:pt x="2074" y="647"/>
                </a:cubicBezTo>
                <a:cubicBezTo>
                  <a:pt x="2070" y="645"/>
                  <a:pt x="2067" y="643"/>
                  <a:pt x="2063" y="641"/>
                </a:cubicBezTo>
                <a:cubicBezTo>
                  <a:pt x="2055" y="637"/>
                  <a:pt x="2057" y="639"/>
                  <a:pt x="2057" y="623"/>
                </a:cubicBezTo>
                <a:cubicBezTo>
                  <a:pt x="2058" y="612"/>
                  <a:pt x="2058" y="598"/>
                  <a:pt x="2058" y="581"/>
                </a:cubicBezTo>
                <a:cubicBezTo>
                  <a:pt x="2058" y="528"/>
                  <a:pt x="2054" y="453"/>
                  <a:pt x="2037" y="387"/>
                </a:cubicBezTo>
                <a:cubicBezTo>
                  <a:pt x="2076" y="361"/>
                  <a:pt x="2112" y="336"/>
                  <a:pt x="2143" y="315"/>
                </a:cubicBezTo>
                <a:cubicBezTo>
                  <a:pt x="2196" y="280"/>
                  <a:pt x="2233" y="255"/>
                  <a:pt x="2246" y="245"/>
                </a:cubicBezTo>
                <a:lnTo>
                  <a:pt x="2271" y="227"/>
                </a:lnTo>
                <a:lnTo>
                  <a:pt x="2244" y="212"/>
                </a:lnTo>
                <a:cubicBezTo>
                  <a:pt x="2191" y="180"/>
                  <a:pt x="2122" y="158"/>
                  <a:pt x="2055" y="143"/>
                </a:cubicBezTo>
                <a:cubicBezTo>
                  <a:pt x="2012" y="133"/>
                  <a:pt x="1970" y="126"/>
                  <a:pt x="1934" y="121"/>
                </a:cubicBezTo>
                <a:cubicBezTo>
                  <a:pt x="1929" y="120"/>
                  <a:pt x="1928" y="121"/>
                  <a:pt x="1933" y="117"/>
                </a:cubicBezTo>
                <a:cubicBezTo>
                  <a:pt x="1978" y="84"/>
                  <a:pt x="2025" y="47"/>
                  <a:pt x="2025" y="47"/>
                </a:cubicBezTo>
                <a:lnTo>
                  <a:pt x="2062" y="19"/>
                </a:lnTo>
                <a:lnTo>
                  <a:pt x="2016" y="11"/>
                </a:lnTo>
                <a:cubicBezTo>
                  <a:pt x="1979" y="5"/>
                  <a:pt x="1924" y="0"/>
                  <a:pt x="1860" y="0"/>
                </a:cubicBezTo>
                <a:cubicBezTo>
                  <a:pt x="1743" y="0"/>
                  <a:pt x="1591" y="16"/>
                  <a:pt x="1448" y="74"/>
                </a:cubicBezTo>
                <a:cubicBezTo>
                  <a:pt x="1311" y="129"/>
                  <a:pt x="1180" y="223"/>
                  <a:pt x="1099" y="377"/>
                </a:cubicBezTo>
                <a:cubicBezTo>
                  <a:pt x="1089" y="373"/>
                  <a:pt x="1070" y="366"/>
                  <a:pt x="1046" y="359"/>
                </a:cubicBezTo>
                <a:cubicBezTo>
                  <a:pt x="1012" y="348"/>
                  <a:pt x="969" y="337"/>
                  <a:pt x="931" y="336"/>
                </a:cubicBezTo>
                <a:cubicBezTo>
                  <a:pt x="924" y="336"/>
                  <a:pt x="916" y="337"/>
                  <a:pt x="910" y="338"/>
                </a:cubicBezTo>
                <a:lnTo>
                  <a:pt x="915" y="378"/>
                </a:lnTo>
                <a:close/>
                <a:moveTo>
                  <a:pt x="1764" y="3640"/>
                </a:moveTo>
                <a:cubicBezTo>
                  <a:pt x="1800" y="3628"/>
                  <a:pt x="1837" y="3609"/>
                  <a:pt x="1870" y="3589"/>
                </a:cubicBezTo>
                <a:cubicBezTo>
                  <a:pt x="1884" y="3580"/>
                  <a:pt x="1898" y="3571"/>
                  <a:pt x="1911" y="3562"/>
                </a:cubicBezTo>
                <a:cubicBezTo>
                  <a:pt x="1920" y="3591"/>
                  <a:pt x="1938" y="3612"/>
                  <a:pt x="1953" y="3627"/>
                </a:cubicBezTo>
                <a:cubicBezTo>
                  <a:pt x="1972" y="3646"/>
                  <a:pt x="1990" y="3655"/>
                  <a:pt x="1991" y="3655"/>
                </a:cubicBezTo>
                <a:lnTo>
                  <a:pt x="1998" y="3659"/>
                </a:lnTo>
                <a:lnTo>
                  <a:pt x="2006" y="3657"/>
                </a:lnTo>
                <a:cubicBezTo>
                  <a:pt x="2027" y="3650"/>
                  <a:pt x="2050" y="3646"/>
                  <a:pt x="2072" y="3644"/>
                </a:cubicBezTo>
                <a:cubicBezTo>
                  <a:pt x="2066" y="3652"/>
                  <a:pt x="2058" y="3662"/>
                  <a:pt x="2048" y="3672"/>
                </a:cubicBezTo>
                <a:cubicBezTo>
                  <a:pt x="2024" y="3697"/>
                  <a:pt x="1988" y="3725"/>
                  <a:pt x="1949" y="3747"/>
                </a:cubicBezTo>
                <a:cubicBezTo>
                  <a:pt x="1915" y="3766"/>
                  <a:pt x="1878" y="3781"/>
                  <a:pt x="1845" y="3787"/>
                </a:cubicBezTo>
                <a:cubicBezTo>
                  <a:pt x="1819" y="3746"/>
                  <a:pt x="1792" y="3695"/>
                  <a:pt x="1764" y="3640"/>
                </a:cubicBezTo>
                <a:close/>
                <a:moveTo>
                  <a:pt x="2119" y="3642"/>
                </a:moveTo>
                <a:cubicBezTo>
                  <a:pt x="2156" y="3642"/>
                  <a:pt x="2190" y="3648"/>
                  <a:pt x="2214" y="3656"/>
                </a:cubicBezTo>
                <a:cubicBezTo>
                  <a:pt x="2226" y="3660"/>
                  <a:pt x="2236" y="3665"/>
                  <a:pt x="2241" y="3669"/>
                </a:cubicBezTo>
                <a:cubicBezTo>
                  <a:pt x="2247" y="3673"/>
                  <a:pt x="2245" y="3673"/>
                  <a:pt x="2241" y="3677"/>
                </a:cubicBezTo>
                <a:cubicBezTo>
                  <a:pt x="2238" y="3681"/>
                  <a:pt x="2233" y="3686"/>
                  <a:pt x="2226" y="3691"/>
                </a:cubicBezTo>
                <a:cubicBezTo>
                  <a:pt x="2190" y="3722"/>
                  <a:pt x="2117" y="3769"/>
                  <a:pt x="2051" y="3806"/>
                </a:cubicBezTo>
                <a:cubicBezTo>
                  <a:pt x="2017" y="3825"/>
                  <a:pt x="1985" y="3842"/>
                  <a:pt x="1960" y="3854"/>
                </a:cubicBezTo>
                <a:cubicBezTo>
                  <a:pt x="1948" y="3860"/>
                  <a:pt x="1937" y="3865"/>
                  <a:pt x="1929" y="3868"/>
                </a:cubicBezTo>
                <a:cubicBezTo>
                  <a:pt x="1916" y="3873"/>
                  <a:pt x="1918" y="3874"/>
                  <a:pt x="1907" y="3864"/>
                </a:cubicBezTo>
                <a:cubicBezTo>
                  <a:pt x="1901" y="3860"/>
                  <a:pt x="1896" y="3854"/>
                  <a:pt x="1889" y="3848"/>
                </a:cubicBezTo>
                <a:cubicBezTo>
                  <a:pt x="1883" y="3841"/>
                  <a:pt x="1876" y="3832"/>
                  <a:pt x="1869" y="3823"/>
                </a:cubicBezTo>
                <a:cubicBezTo>
                  <a:pt x="1918" y="3811"/>
                  <a:pt x="1968" y="3786"/>
                  <a:pt x="2010" y="3757"/>
                </a:cubicBezTo>
                <a:cubicBezTo>
                  <a:pt x="2036" y="3739"/>
                  <a:pt x="2059" y="3719"/>
                  <a:pt x="2077" y="3700"/>
                </a:cubicBezTo>
                <a:cubicBezTo>
                  <a:pt x="2096" y="3681"/>
                  <a:pt x="2110" y="3663"/>
                  <a:pt x="2117" y="3645"/>
                </a:cubicBezTo>
                <a:cubicBezTo>
                  <a:pt x="2119" y="3641"/>
                  <a:pt x="2113" y="3642"/>
                  <a:pt x="2119" y="3642"/>
                </a:cubicBezTo>
                <a:close/>
                <a:moveTo>
                  <a:pt x="79" y="3394"/>
                </a:moveTo>
                <a:cubicBezTo>
                  <a:pt x="97" y="3463"/>
                  <a:pt x="120" y="3528"/>
                  <a:pt x="147" y="3584"/>
                </a:cubicBezTo>
                <a:cubicBezTo>
                  <a:pt x="171" y="3633"/>
                  <a:pt x="198" y="3674"/>
                  <a:pt x="229" y="3704"/>
                </a:cubicBezTo>
                <a:cubicBezTo>
                  <a:pt x="225" y="3717"/>
                  <a:pt x="221" y="3730"/>
                  <a:pt x="216" y="3741"/>
                </a:cubicBezTo>
                <a:cubicBezTo>
                  <a:pt x="207" y="3762"/>
                  <a:pt x="197" y="3781"/>
                  <a:pt x="186" y="3795"/>
                </a:cubicBezTo>
                <a:cubicBezTo>
                  <a:pt x="183" y="3798"/>
                  <a:pt x="181" y="3800"/>
                  <a:pt x="179" y="3803"/>
                </a:cubicBezTo>
                <a:cubicBezTo>
                  <a:pt x="164" y="3819"/>
                  <a:pt x="164" y="3819"/>
                  <a:pt x="157" y="3804"/>
                </a:cubicBezTo>
                <a:cubicBezTo>
                  <a:pt x="134" y="3765"/>
                  <a:pt x="104" y="3679"/>
                  <a:pt x="81" y="3597"/>
                </a:cubicBezTo>
                <a:cubicBezTo>
                  <a:pt x="69" y="3556"/>
                  <a:pt x="59" y="3516"/>
                  <a:pt x="52" y="3482"/>
                </a:cubicBezTo>
                <a:cubicBezTo>
                  <a:pt x="47" y="3461"/>
                  <a:pt x="44" y="3442"/>
                  <a:pt x="42" y="3428"/>
                </a:cubicBezTo>
                <a:cubicBezTo>
                  <a:pt x="40" y="3415"/>
                  <a:pt x="39" y="3414"/>
                  <a:pt x="52" y="3408"/>
                </a:cubicBezTo>
                <a:cubicBezTo>
                  <a:pt x="59" y="3404"/>
                  <a:pt x="68" y="3399"/>
                  <a:pt x="79" y="3394"/>
                </a:cubicBezTo>
                <a:close/>
                <a:moveTo>
                  <a:pt x="239" y="3656"/>
                </a:moveTo>
                <a:cubicBezTo>
                  <a:pt x="220" y="3633"/>
                  <a:pt x="201" y="3602"/>
                  <a:pt x="184" y="3566"/>
                </a:cubicBezTo>
                <a:cubicBezTo>
                  <a:pt x="157" y="3512"/>
                  <a:pt x="135" y="3447"/>
                  <a:pt x="117" y="3378"/>
                </a:cubicBezTo>
                <a:cubicBezTo>
                  <a:pt x="148" y="3366"/>
                  <a:pt x="187" y="3353"/>
                  <a:pt x="238" y="3339"/>
                </a:cubicBezTo>
                <a:cubicBezTo>
                  <a:pt x="249" y="3382"/>
                  <a:pt x="264" y="3421"/>
                  <a:pt x="278" y="3452"/>
                </a:cubicBezTo>
                <a:cubicBezTo>
                  <a:pt x="282" y="3460"/>
                  <a:pt x="285" y="3467"/>
                  <a:pt x="289" y="3473"/>
                </a:cubicBezTo>
                <a:cubicBezTo>
                  <a:pt x="258" y="3489"/>
                  <a:pt x="237" y="3509"/>
                  <a:pt x="236" y="3510"/>
                </a:cubicBezTo>
                <a:lnTo>
                  <a:pt x="226" y="3520"/>
                </a:lnTo>
                <a:lnTo>
                  <a:pt x="232" y="3533"/>
                </a:lnTo>
                <a:cubicBezTo>
                  <a:pt x="240" y="3550"/>
                  <a:pt x="244" y="3575"/>
                  <a:pt x="244" y="3602"/>
                </a:cubicBezTo>
                <a:cubicBezTo>
                  <a:pt x="244" y="3620"/>
                  <a:pt x="242" y="3638"/>
                  <a:pt x="239" y="3656"/>
                </a:cubicBezTo>
                <a:close/>
                <a:moveTo>
                  <a:pt x="1314" y="2084"/>
                </a:moveTo>
                <a:lnTo>
                  <a:pt x="1195" y="2160"/>
                </a:lnTo>
                <a:lnTo>
                  <a:pt x="1197" y="2164"/>
                </a:lnTo>
                <a:cubicBezTo>
                  <a:pt x="1193" y="2162"/>
                  <a:pt x="1188" y="2161"/>
                  <a:pt x="1184" y="2159"/>
                </a:cubicBezTo>
                <a:cubicBezTo>
                  <a:pt x="1121" y="2135"/>
                  <a:pt x="1081" y="2102"/>
                  <a:pt x="1051" y="2064"/>
                </a:cubicBezTo>
                <a:cubicBezTo>
                  <a:pt x="1024" y="2032"/>
                  <a:pt x="1005" y="1996"/>
                  <a:pt x="986" y="1959"/>
                </a:cubicBezTo>
                <a:cubicBezTo>
                  <a:pt x="983" y="1954"/>
                  <a:pt x="983" y="1952"/>
                  <a:pt x="985" y="1947"/>
                </a:cubicBezTo>
                <a:cubicBezTo>
                  <a:pt x="1025" y="1890"/>
                  <a:pt x="1114" y="1805"/>
                  <a:pt x="1240" y="1717"/>
                </a:cubicBezTo>
                <a:lnTo>
                  <a:pt x="1217" y="1684"/>
                </a:lnTo>
                <a:lnTo>
                  <a:pt x="1217" y="1684"/>
                </a:lnTo>
                <a:cubicBezTo>
                  <a:pt x="1077" y="1781"/>
                  <a:pt x="982" y="1874"/>
                  <a:pt x="942" y="1941"/>
                </a:cubicBezTo>
                <a:lnTo>
                  <a:pt x="936" y="1950"/>
                </a:lnTo>
                <a:lnTo>
                  <a:pt x="941" y="1960"/>
                </a:lnTo>
                <a:cubicBezTo>
                  <a:pt x="963" y="2002"/>
                  <a:pt x="985" y="2048"/>
                  <a:pt x="1019" y="2090"/>
                </a:cubicBezTo>
                <a:cubicBezTo>
                  <a:pt x="1053" y="2132"/>
                  <a:pt x="1100" y="2170"/>
                  <a:pt x="1169" y="2197"/>
                </a:cubicBezTo>
                <a:cubicBezTo>
                  <a:pt x="1201" y="2209"/>
                  <a:pt x="1257" y="2229"/>
                  <a:pt x="1326" y="2246"/>
                </a:cubicBezTo>
                <a:cubicBezTo>
                  <a:pt x="1343" y="2250"/>
                  <a:pt x="1344" y="2252"/>
                  <a:pt x="1344" y="2267"/>
                </a:cubicBezTo>
                <a:cubicBezTo>
                  <a:pt x="1344" y="2300"/>
                  <a:pt x="1327" y="2325"/>
                  <a:pt x="1298" y="2345"/>
                </a:cubicBezTo>
                <a:cubicBezTo>
                  <a:pt x="1270" y="2364"/>
                  <a:pt x="1231" y="2374"/>
                  <a:pt x="1193" y="2374"/>
                </a:cubicBezTo>
                <a:cubicBezTo>
                  <a:pt x="1166" y="2374"/>
                  <a:pt x="1141" y="2369"/>
                  <a:pt x="1120" y="2359"/>
                </a:cubicBezTo>
                <a:lnTo>
                  <a:pt x="1120" y="2359"/>
                </a:lnTo>
                <a:cubicBezTo>
                  <a:pt x="1092" y="2346"/>
                  <a:pt x="1066" y="2332"/>
                  <a:pt x="1042" y="2317"/>
                </a:cubicBezTo>
                <a:cubicBezTo>
                  <a:pt x="1033" y="2312"/>
                  <a:pt x="1025" y="2306"/>
                  <a:pt x="1017" y="2301"/>
                </a:cubicBezTo>
                <a:lnTo>
                  <a:pt x="1017" y="2293"/>
                </a:lnTo>
                <a:lnTo>
                  <a:pt x="1010" y="2293"/>
                </a:lnTo>
                <a:lnTo>
                  <a:pt x="1006" y="2293"/>
                </a:lnTo>
                <a:cubicBezTo>
                  <a:pt x="999" y="2288"/>
                  <a:pt x="992" y="2284"/>
                  <a:pt x="986" y="2279"/>
                </a:cubicBezTo>
                <a:cubicBezTo>
                  <a:pt x="892" y="2208"/>
                  <a:pt x="824" y="2129"/>
                  <a:pt x="783" y="2051"/>
                </a:cubicBezTo>
                <a:cubicBezTo>
                  <a:pt x="816" y="1976"/>
                  <a:pt x="856" y="1886"/>
                  <a:pt x="892" y="1806"/>
                </a:cubicBezTo>
                <a:cubicBezTo>
                  <a:pt x="917" y="1752"/>
                  <a:pt x="939" y="1702"/>
                  <a:pt x="956" y="1663"/>
                </a:cubicBezTo>
                <a:cubicBezTo>
                  <a:pt x="973" y="1625"/>
                  <a:pt x="986" y="1598"/>
                  <a:pt x="989" y="1591"/>
                </a:cubicBezTo>
                <a:cubicBezTo>
                  <a:pt x="991" y="1587"/>
                  <a:pt x="994" y="1581"/>
                  <a:pt x="997" y="1574"/>
                </a:cubicBezTo>
                <a:cubicBezTo>
                  <a:pt x="1024" y="1550"/>
                  <a:pt x="1052" y="1529"/>
                  <a:pt x="1081" y="1513"/>
                </a:cubicBezTo>
                <a:lnTo>
                  <a:pt x="1078" y="1508"/>
                </a:lnTo>
                <a:cubicBezTo>
                  <a:pt x="1137" y="1462"/>
                  <a:pt x="1196" y="1425"/>
                  <a:pt x="1253" y="1400"/>
                </a:cubicBezTo>
                <a:cubicBezTo>
                  <a:pt x="1290" y="1419"/>
                  <a:pt x="1324" y="1442"/>
                  <a:pt x="1355" y="1468"/>
                </a:cubicBezTo>
                <a:cubicBezTo>
                  <a:pt x="1434" y="1537"/>
                  <a:pt x="1486" y="1629"/>
                  <a:pt x="1486" y="1747"/>
                </a:cubicBezTo>
                <a:cubicBezTo>
                  <a:pt x="1486" y="1867"/>
                  <a:pt x="1432" y="2016"/>
                  <a:pt x="1288" y="2194"/>
                </a:cubicBezTo>
                <a:cubicBezTo>
                  <a:pt x="1271" y="2189"/>
                  <a:pt x="1255" y="2184"/>
                  <a:pt x="1241" y="2179"/>
                </a:cubicBezTo>
                <a:lnTo>
                  <a:pt x="1335" y="2118"/>
                </a:lnTo>
                <a:lnTo>
                  <a:pt x="1314" y="2084"/>
                </a:lnTo>
                <a:close/>
                <a:moveTo>
                  <a:pt x="760" y="2003"/>
                </a:moveTo>
                <a:cubicBezTo>
                  <a:pt x="750" y="1976"/>
                  <a:pt x="744" y="1949"/>
                  <a:pt x="738" y="1925"/>
                </a:cubicBezTo>
                <a:cubicBezTo>
                  <a:pt x="737" y="1918"/>
                  <a:pt x="737" y="1921"/>
                  <a:pt x="738" y="1917"/>
                </a:cubicBezTo>
                <a:cubicBezTo>
                  <a:pt x="754" y="1877"/>
                  <a:pt x="801" y="1803"/>
                  <a:pt x="859" y="1726"/>
                </a:cubicBezTo>
                <a:cubicBezTo>
                  <a:pt x="876" y="1703"/>
                  <a:pt x="895" y="1680"/>
                  <a:pt x="914" y="1658"/>
                </a:cubicBezTo>
                <a:lnTo>
                  <a:pt x="900" y="1689"/>
                </a:lnTo>
                <a:cubicBezTo>
                  <a:pt x="861" y="1777"/>
                  <a:pt x="806" y="1900"/>
                  <a:pt x="760" y="2003"/>
                </a:cubicBezTo>
                <a:close/>
                <a:moveTo>
                  <a:pt x="1041" y="1490"/>
                </a:moveTo>
                <a:cubicBezTo>
                  <a:pt x="1037" y="1492"/>
                  <a:pt x="1033" y="1495"/>
                  <a:pt x="1029" y="1498"/>
                </a:cubicBezTo>
                <a:cubicBezTo>
                  <a:pt x="1032" y="1490"/>
                  <a:pt x="1035" y="1482"/>
                  <a:pt x="1039" y="1473"/>
                </a:cubicBezTo>
                <a:cubicBezTo>
                  <a:pt x="1048" y="1448"/>
                  <a:pt x="1057" y="1421"/>
                  <a:pt x="1063" y="1397"/>
                </a:cubicBezTo>
                <a:cubicBezTo>
                  <a:pt x="1069" y="1375"/>
                  <a:pt x="1073" y="1355"/>
                  <a:pt x="1074" y="1338"/>
                </a:cubicBezTo>
                <a:cubicBezTo>
                  <a:pt x="1119" y="1346"/>
                  <a:pt x="1163" y="1360"/>
                  <a:pt x="1206" y="1378"/>
                </a:cubicBezTo>
                <a:cubicBezTo>
                  <a:pt x="1151" y="1405"/>
                  <a:pt x="1095" y="1442"/>
                  <a:pt x="1040" y="1487"/>
                </a:cubicBezTo>
                <a:lnTo>
                  <a:pt x="1041" y="1490"/>
                </a:lnTo>
                <a:close/>
                <a:moveTo>
                  <a:pt x="960" y="1553"/>
                </a:moveTo>
                <a:cubicBezTo>
                  <a:pt x="910" y="1598"/>
                  <a:pt x="865" y="1651"/>
                  <a:pt x="826" y="1702"/>
                </a:cubicBezTo>
                <a:cubicBezTo>
                  <a:pt x="763" y="1786"/>
                  <a:pt x="716" y="1867"/>
                  <a:pt x="698" y="1908"/>
                </a:cubicBezTo>
                <a:lnTo>
                  <a:pt x="696" y="1914"/>
                </a:lnTo>
                <a:lnTo>
                  <a:pt x="696" y="1919"/>
                </a:lnTo>
                <a:cubicBezTo>
                  <a:pt x="702" y="1961"/>
                  <a:pt x="716" y="2006"/>
                  <a:pt x="738" y="2052"/>
                </a:cubicBezTo>
                <a:cubicBezTo>
                  <a:pt x="713" y="2111"/>
                  <a:pt x="660" y="2242"/>
                  <a:pt x="629" y="2302"/>
                </a:cubicBezTo>
                <a:lnTo>
                  <a:pt x="629" y="2299"/>
                </a:lnTo>
                <a:lnTo>
                  <a:pt x="627" y="2299"/>
                </a:lnTo>
                <a:cubicBezTo>
                  <a:pt x="616" y="2295"/>
                  <a:pt x="561" y="2278"/>
                  <a:pt x="511" y="2247"/>
                </a:cubicBezTo>
                <a:cubicBezTo>
                  <a:pt x="486" y="2232"/>
                  <a:pt x="462" y="2213"/>
                  <a:pt x="445" y="2192"/>
                </a:cubicBezTo>
                <a:cubicBezTo>
                  <a:pt x="429" y="2170"/>
                  <a:pt x="418" y="2147"/>
                  <a:pt x="418" y="2121"/>
                </a:cubicBezTo>
                <a:lnTo>
                  <a:pt x="419" y="2112"/>
                </a:lnTo>
                <a:cubicBezTo>
                  <a:pt x="423" y="2064"/>
                  <a:pt x="442" y="2003"/>
                  <a:pt x="471" y="1939"/>
                </a:cubicBezTo>
                <a:cubicBezTo>
                  <a:pt x="514" y="1843"/>
                  <a:pt x="576" y="1739"/>
                  <a:pt x="632" y="1653"/>
                </a:cubicBezTo>
                <a:cubicBezTo>
                  <a:pt x="687" y="1570"/>
                  <a:pt x="735" y="1503"/>
                  <a:pt x="754" y="1474"/>
                </a:cubicBezTo>
                <a:cubicBezTo>
                  <a:pt x="783" y="1485"/>
                  <a:pt x="814" y="1496"/>
                  <a:pt x="843" y="1507"/>
                </a:cubicBezTo>
                <a:cubicBezTo>
                  <a:pt x="893" y="1527"/>
                  <a:pt x="937" y="1544"/>
                  <a:pt x="960" y="1553"/>
                </a:cubicBezTo>
                <a:close/>
                <a:moveTo>
                  <a:pt x="763" y="2097"/>
                </a:moveTo>
                <a:cubicBezTo>
                  <a:pt x="803" y="2164"/>
                  <a:pt x="860" y="2231"/>
                  <a:pt x="935" y="2291"/>
                </a:cubicBezTo>
                <a:cubicBezTo>
                  <a:pt x="900" y="2289"/>
                  <a:pt x="861" y="2286"/>
                  <a:pt x="820" y="2280"/>
                </a:cubicBezTo>
                <a:cubicBezTo>
                  <a:pt x="818" y="2270"/>
                  <a:pt x="815" y="2260"/>
                  <a:pt x="811" y="2248"/>
                </a:cubicBezTo>
                <a:cubicBezTo>
                  <a:pt x="801" y="2221"/>
                  <a:pt x="788" y="2190"/>
                  <a:pt x="775" y="2164"/>
                </a:cubicBezTo>
                <a:cubicBezTo>
                  <a:pt x="769" y="2152"/>
                  <a:pt x="763" y="2141"/>
                  <a:pt x="758" y="2132"/>
                </a:cubicBezTo>
                <a:cubicBezTo>
                  <a:pt x="755" y="2129"/>
                  <a:pt x="753" y="2126"/>
                  <a:pt x="751" y="2123"/>
                </a:cubicBezTo>
                <a:lnTo>
                  <a:pt x="763" y="2097"/>
                </a:lnTo>
                <a:close/>
                <a:moveTo>
                  <a:pt x="993" y="2334"/>
                </a:moveTo>
                <a:cubicBezTo>
                  <a:pt x="1027" y="2356"/>
                  <a:pt x="1063" y="2377"/>
                  <a:pt x="1102" y="2396"/>
                </a:cubicBezTo>
                <a:lnTo>
                  <a:pt x="1102" y="2396"/>
                </a:lnTo>
                <a:lnTo>
                  <a:pt x="1103" y="2396"/>
                </a:lnTo>
                <a:cubicBezTo>
                  <a:pt x="1130" y="2409"/>
                  <a:pt x="1161" y="2415"/>
                  <a:pt x="1193" y="2415"/>
                </a:cubicBezTo>
                <a:cubicBezTo>
                  <a:pt x="1238" y="2415"/>
                  <a:pt x="1285" y="2403"/>
                  <a:pt x="1321" y="2378"/>
                </a:cubicBezTo>
                <a:cubicBezTo>
                  <a:pt x="1357" y="2354"/>
                  <a:pt x="1384" y="2315"/>
                  <a:pt x="1384" y="2267"/>
                </a:cubicBezTo>
                <a:cubicBezTo>
                  <a:pt x="1384" y="2254"/>
                  <a:pt x="1383" y="2241"/>
                  <a:pt x="1379" y="2228"/>
                </a:cubicBezTo>
                <a:lnTo>
                  <a:pt x="1376" y="2216"/>
                </a:lnTo>
                <a:lnTo>
                  <a:pt x="1364" y="2213"/>
                </a:lnTo>
                <a:cubicBezTo>
                  <a:pt x="1353" y="2211"/>
                  <a:pt x="1341" y="2208"/>
                  <a:pt x="1331" y="2205"/>
                </a:cubicBezTo>
                <a:cubicBezTo>
                  <a:pt x="1470" y="2029"/>
                  <a:pt x="1527" y="1876"/>
                  <a:pt x="1527" y="1747"/>
                </a:cubicBezTo>
                <a:cubicBezTo>
                  <a:pt x="1527" y="1616"/>
                  <a:pt x="1468" y="1512"/>
                  <a:pt x="1381" y="1437"/>
                </a:cubicBezTo>
                <a:cubicBezTo>
                  <a:pt x="1357" y="1416"/>
                  <a:pt x="1330" y="1397"/>
                  <a:pt x="1302" y="1381"/>
                </a:cubicBezTo>
                <a:cubicBezTo>
                  <a:pt x="1347" y="1365"/>
                  <a:pt x="1391" y="1357"/>
                  <a:pt x="1431" y="1357"/>
                </a:cubicBezTo>
                <a:cubicBezTo>
                  <a:pt x="1485" y="1357"/>
                  <a:pt x="1534" y="1371"/>
                  <a:pt x="1575" y="1401"/>
                </a:cubicBezTo>
                <a:cubicBezTo>
                  <a:pt x="1617" y="1431"/>
                  <a:pt x="1652" y="1477"/>
                  <a:pt x="1677" y="1543"/>
                </a:cubicBezTo>
                <a:cubicBezTo>
                  <a:pt x="1702" y="1606"/>
                  <a:pt x="1713" y="1682"/>
                  <a:pt x="1713" y="1766"/>
                </a:cubicBezTo>
                <a:cubicBezTo>
                  <a:pt x="1713" y="1858"/>
                  <a:pt x="1699" y="1959"/>
                  <a:pt x="1676" y="2062"/>
                </a:cubicBezTo>
                <a:lnTo>
                  <a:pt x="1676" y="2063"/>
                </a:lnTo>
                <a:lnTo>
                  <a:pt x="1676" y="2064"/>
                </a:lnTo>
                <a:cubicBezTo>
                  <a:pt x="1665" y="2146"/>
                  <a:pt x="1628" y="2256"/>
                  <a:pt x="1587" y="2353"/>
                </a:cubicBezTo>
                <a:cubicBezTo>
                  <a:pt x="1562" y="2416"/>
                  <a:pt x="1535" y="2473"/>
                  <a:pt x="1514" y="2517"/>
                </a:cubicBezTo>
                <a:lnTo>
                  <a:pt x="1494" y="2517"/>
                </a:lnTo>
                <a:cubicBezTo>
                  <a:pt x="1430" y="2517"/>
                  <a:pt x="1279" y="2517"/>
                  <a:pt x="1122" y="2523"/>
                </a:cubicBezTo>
                <a:cubicBezTo>
                  <a:pt x="982" y="2528"/>
                  <a:pt x="838" y="2536"/>
                  <a:pt x="744" y="2552"/>
                </a:cubicBezTo>
                <a:cubicBezTo>
                  <a:pt x="757" y="2471"/>
                  <a:pt x="773" y="2394"/>
                  <a:pt x="790" y="2334"/>
                </a:cubicBezTo>
                <a:cubicBezTo>
                  <a:pt x="794" y="2332"/>
                  <a:pt x="798" y="2330"/>
                  <a:pt x="802" y="2328"/>
                </a:cubicBezTo>
                <a:cubicBezTo>
                  <a:pt x="806" y="2326"/>
                  <a:pt x="809" y="2323"/>
                  <a:pt x="813" y="2320"/>
                </a:cubicBezTo>
                <a:cubicBezTo>
                  <a:pt x="881" y="2329"/>
                  <a:pt x="941" y="2333"/>
                  <a:pt x="993" y="2334"/>
                </a:cubicBezTo>
                <a:close/>
                <a:moveTo>
                  <a:pt x="1953" y="631"/>
                </a:moveTo>
                <a:cubicBezTo>
                  <a:pt x="1953" y="617"/>
                  <a:pt x="1948" y="604"/>
                  <a:pt x="1940" y="594"/>
                </a:cubicBezTo>
                <a:cubicBezTo>
                  <a:pt x="1931" y="585"/>
                  <a:pt x="1918" y="578"/>
                  <a:pt x="1904" y="578"/>
                </a:cubicBezTo>
                <a:cubicBezTo>
                  <a:pt x="1890" y="578"/>
                  <a:pt x="1877" y="585"/>
                  <a:pt x="1869" y="594"/>
                </a:cubicBezTo>
                <a:cubicBezTo>
                  <a:pt x="1860" y="604"/>
                  <a:pt x="1855" y="617"/>
                  <a:pt x="1855" y="631"/>
                </a:cubicBezTo>
                <a:cubicBezTo>
                  <a:pt x="1855" y="644"/>
                  <a:pt x="1860" y="657"/>
                  <a:pt x="1869" y="667"/>
                </a:cubicBezTo>
                <a:cubicBezTo>
                  <a:pt x="1877" y="676"/>
                  <a:pt x="1890" y="683"/>
                  <a:pt x="1904" y="683"/>
                </a:cubicBezTo>
                <a:cubicBezTo>
                  <a:pt x="1918" y="683"/>
                  <a:pt x="1931" y="676"/>
                  <a:pt x="1939" y="667"/>
                </a:cubicBezTo>
                <a:cubicBezTo>
                  <a:pt x="1948" y="657"/>
                  <a:pt x="1953" y="644"/>
                  <a:pt x="1953" y="631"/>
                </a:cubicBezTo>
                <a:close/>
                <a:moveTo>
                  <a:pt x="1428" y="850"/>
                </a:moveTo>
                <a:cubicBezTo>
                  <a:pt x="1415" y="863"/>
                  <a:pt x="1399" y="883"/>
                  <a:pt x="1383" y="906"/>
                </a:cubicBezTo>
                <a:cubicBezTo>
                  <a:pt x="1345" y="957"/>
                  <a:pt x="1302" y="1023"/>
                  <a:pt x="1283" y="1053"/>
                </a:cubicBezTo>
                <a:cubicBezTo>
                  <a:pt x="1282" y="1054"/>
                  <a:pt x="1282" y="1054"/>
                  <a:pt x="1281" y="1053"/>
                </a:cubicBezTo>
                <a:cubicBezTo>
                  <a:pt x="1271" y="1046"/>
                  <a:pt x="1258" y="1037"/>
                  <a:pt x="1244" y="1024"/>
                </a:cubicBezTo>
                <a:cubicBezTo>
                  <a:pt x="1172" y="961"/>
                  <a:pt x="1067" y="828"/>
                  <a:pt x="1067" y="650"/>
                </a:cubicBezTo>
                <a:cubicBezTo>
                  <a:pt x="1067" y="579"/>
                  <a:pt x="1083" y="500"/>
                  <a:pt x="1125" y="415"/>
                </a:cubicBezTo>
                <a:cubicBezTo>
                  <a:pt x="1201" y="260"/>
                  <a:pt x="1327" y="167"/>
                  <a:pt x="1463" y="112"/>
                </a:cubicBezTo>
                <a:cubicBezTo>
                  <a:pt x="1600" y="57"/>
                  <a:pt x="1747" y="40"/>
                  <a:pt x="1860" y="41"/>
                </a:cubicBezTo>
                <a:cubicBezTo>
                  <a:pt x="1898" y="41"/>
                  <a:pt x="1933" y="43"/>
                  <a:pt x="1962" y="45"/>
                </a:cubicBezTo>
                <a:cubicBezTo>
                  <a:pt x="1963" y="45"/>
                  <a:pt x="1959" y="46"/>
                  <a:pt x="1951" y="53"/>
                </a:cubicBezTo>
                <a:cubicBezTo>
                  <a:pt x="1923" y="74"/>
                  <a:pt x="1890" y="100"/>
                  <a:pt x="1865" y="118"/>
                </a:cubicBezTo>
                <a:lnTo>
                  <a:pt x="1824" y="149"/>
                </a:lnTo>
                <a:lnTo>
                  <a:pt x="1875" y="154"/>
                </a:lnTo>
                <a:cubicBezTo>
                  <a:pt x="1918" y="159"/>
                  <a:pt x="1981" y="168"/>
                  <a:pt x="2046" y="182"/>
                </a:cubicBezTo>
                <a:cubicBezTo>
                  <a:pt x="2096" y="194"/>
                  <a:pt x="2147" y="210"/>
                  <a:pt x="2189" y="229"/>
                </a:cubicBezTo>
                <a:cubicBezTo>
                  <a:pt x="2197" y="232"/>
                  <a:pt x="2193" y="233"/>
                  <a:pt x="2191" y="234"/>
                </a:cubicBezTo>
                <a:cubicBezTo>
                  <a:pt x="2172" y="246"/>
                  <a:pt x="2149" y="263"/>
                  <a:pt x="2120" y="282"/>
                </a:cubicBezTo>
                <a:cubicBezTo>
                  <a:pt x="2041" y="335"/>
                  <a:pt x="1930" y="411"/>
                  <a:pt x="1824" y="490"/>
                </a:cubicBezTo>
                <a:cubicBezTo>
                  <a:pt x="1731" y="560"/>
                  <a:pt x="1642" y="630"/>
                  <a:pt x="1585" y="690"/>
                </a:cubicBezTo>
                <a:cubicBezTo>
                  <a:pt x="1572" y="704"/>
                  <a:pt x="1574" y="703"/>
                  <a:pt x="1553" y="700"/>
                </a:cubicBezTo>
                <a:cubicBezTo>
                  <a:pt x="1544" y="699"/>
                  <a:pt x="1536" y="698"/>
                  <a:pt x="1528" y="698"/>
                </a:cubicBezTo>
                <a:cubicBezTo>
                  <a:pt x="1502" y="698"/>
                  <a:pt x="1481" y="705"/>
                  <a:pt x="1465" y="716"/>
                </a:cubicBezTo>
                <a:cubicBezTo>
                  <a:pt x="1448" y="727"/>
                  <a:pt x="1438" y="741"/>
                  <a:pt x="1431" y="755"/>
                </a:cubicBezTo>
                <a:cubicBezTo>
                  <a:pt x="1424" y="768"/>
                  <a:pt x="1421" y="782"/>
                  <a:pt x="1421" y="796"/>
                </a:cubicBezTo>
                <a:cubicBezTo>
                  <a:pt x="1421" y="829"/>
                  <a:pt x="1441" y="855"/>
                  <a:pt x="1465" y="873"/>
                </a:cubicBezTo>
                <a:cubicBezTo>
                  <a:pt x="1490" y="891"/>
                  <a:pt x="1521" y="901"/>
                  <a:pt x="1551" y="904"/>
                </a:cubicBezTo>
                <a:lnTo>
                  <a:pt x="1554" y="864"/>
                </a:lnTo>
                <a:cubicBezTo>
                  <a:pt x="1532" y="862"/>
                  <a:pt x="1507" y="853"/>
                  <a:pt x="1489" y="840"/>
                </a:cubicBezTo>
                <a:cubicBezTo>
                  <a:pt x="1471" y="827"/>
                  <a:pt x="1461" y="812"/>
                  <a:pt x="1461" y="796"/>
                </a:cubicBezTo>
                <a:cubicBezTo>
                  <a:pt x="1461" y="789"/>
                  <a:pt x="1463" y="782"/>
                  <a:pt x="1467" y="773"/>
                </a:cubicBezTo>
                <a:cubicBezTo>
                  <a:pt x="1471" y="764"/>
                  <a:pt x="1478" y="756"/>
                  <a:pt x="1487" y="750"/>
                </a:cubicBezTo>
                <a:cubicBezTo>
                  <a:pt x="1497" y="743"/>
                  <a:pt x="1509" y="739"/>
                  <a:pt x="1528" y="738"/>
                </a:cubicBezTo>
                <a:cubicBezTo>
                  <a:pt x="1540" y="738"/>
                  <a:pt x="1555" y="741"/>
                  <a:pt x="1573" y="746"/>
                </a:cubicBezTo>
                <a:lnTo>
                  <a:pt x="1585" y="750"/>
                </a:lnTo>
                <a:lnTo>
                  <a:pt x="1594" y="740"/>
                </a:lnTo>
                <a:cubicBezTo>
                  <a:pt x="1662" y="661"/>
                  <a:pt x="1814" y="545"/>
                  <a:pt x="1954" y="446"/>
                </a:cubicBezTo>
                <a:cubicBezTo>
                  <a:pt x="1970" y="434"/>
                  <a:pt x="1986" y="423"/>
                  <a:pt x="2002" y="412"/>
                </a:cubicBezTo>
                <a:cubicBezTo>
                  <a:pt x="2014" y="468"/>
                  <a:pt x="2017" y="534"/>
                  <a:pt x="2017" y="581"/>
                </a:cubicBezTo>
                <a:cubicBezTo>
                  <a:pt x="2017" y="601"/>
                  <a:pt x="2017" y="617"/>
                  <a:pt x="2016" y="629"/>
                </a:cubicBezTo>
                <a:cubicBezTo>
                  <a:pt x="2016" y="640"/>
                  <a:pt x="2015" y="646"/>
                  <a:pt x="2015" y="646"/>
                </a:cubicBezTo>
                <a:lnTo>
                  <a:pt x="2014" y="660"/>
                </a:lnTo>
                <a:lnTo>
                  <a:pt x="2026" y="666"/>
                </a:lnTo>
                <a:lnTo>
                  <a:pt x="2029" y="668"/>
                </a:lnTo>
                <a:cubicBezTo>
                  <a:pt x="2037" y="672"/>
                  <a:pt x="2057" y="683"/>
                  <a:pt x="2073" y="697"/>
                </a:cubicBezTo>
                <a:cubicBezTo>
                  <a:pt x="2081" y="704"/>
                  <a:pt x="2089" y="711"/>
                  <a:pt x="2094" y="718"/>
                </a:cubicBezTo>
                <a:cubicBezTo>
                  <a:pt x="2099" y="724"/>
                  <a:pt x="2101" y="730"/>
                  <a:pt x="2100" y="732"/>
                </a:cubicBezTo>
                <a:lnTo>
                  <a:pt x="2100" y="733"/>
                </a:lnTo>
                <a:lnTo>
                  <a:pt x="2100" y="732"/>
                </a:lnTo>
                <a:cubicBezTo>
                  <a:pt x="2100" y="737"/>
                  <a:pt x="2098" y="743"/>
                  <a:pt x="2093" y="750"/>
                </a:cubicBezTo>
                <a:cubicBezTo>
                  <a:pt x="2085" y="760"/>
                  <a:pt x="2071" y="771"/>
                  <a:pt x="2060" y="779"/>
                </a:cubicBezTo>
                <a:cubicBezTo>
                  <a:pt x="2054" y="783"/>
                  <a:pt x="2049" y="786"/>
                  <a:pt x="2045" y="788"/>
                </a:cubicBezTo>
                <a:lnTo>
                  <a:pt x="2041" y="791"/>
                </a:lnTo>
                <a:lnTo>
                  <a:pt x="2039" y="791"/>
                </a:lnTo>
                <a:lnTo>
                  <a:pt x="2031" y="796"/>
                </a:lnTo>
                <a:lnTo>
                  <a:pt x="2029" y="805"/>
                </a:lnTo>
                <a:cubicBezTo>
                  <a:pt x="2029" y="805"/>
                  <a:pt x="2028" y="809"/>
                  <a:pt x="2026" y="817"/>
                </a:cubicBezTo>
                <a:cubicBezTo>
                  <a:pt x="2019" y="845"/>
                  <a:pt x="1999" y="914"/>
                  <a:pt x="1968" y="980"/>
                </a:cubicBezTo>
                <a:cubicBezTo>
                  <a:pt x="1952" y="1013"/>
                  <a:pt x="1933" y="1044"/>
                  <a:pt x="1911" y="1069"/>
                </a:cubicBezTo>
                <a:cubicBezTo>
                  <a:pt x="1890" y="1093"/>
                  <a:pt x="1866" y="1110"/>
                  <a:pt x="1841" y="1116"/>
                </a:cubicBezTo>
                <a:cubicBezTo>
                  <a:pt x="1774" y="1134"/>
                  <a:pt x="1715" y="1143"/>
                  <a:pt x="1659" y="1173"/>
                </a:cubicBezTo>
                <a:cubicBezTo>
                  <a:pt x="1607" y="1201"/>
                  <a:pt x="1560" y="1247"/>
                  <a:pt x="1514" y="1328"/>
                </a:cubicBezTo>
                <a:cubicBezTo>
                  <a:pt x="1488" y="1320"/>
                  <a:pt x="1460" y="1317"/>
                  <a:pt x="1431" y="1317"/>
                </a:cubicBezTo>
                <a:cubicBezTo>
                  <a:pt x="1425" y="1317"/>
                  <a:pt x="1419" y="1317"/>
                  <a:pt x="1413" y="1317"/>
                </a:cubicBezTo>
                <a:cubicBezTo>
                  <a:pt x="1435" y="1277"/>
                  <a:pt x="1445" y="1223"/>
                  <a:pt x="1445" y="1168"/>
                </a:cubicBezTo>
                <a:cubicBezTo>
                  <a:pt x="1445" y="1097"/>
                  <a:pt x="1428" y="1023"/>
                  <a:pt x="1385" y="973"/>
                </a:cubicBezTo>
                <a:lnTo>
                  <a:pt x="1390" y="965"/>
                </a:lnTo>
                <a:cubicBezTo>
                  <a:pt x="1415" y="928"/>
                  <a:pt x="1441" y="894"/>
                  <a:pt x="1456" y="879"/>
                </a:cubicBezTo>
                <a:lnTo>
                  <a:pt x="1428" y="850"/>
                </a:lnTo>
                <a:close/>
                <a:moveTo>
                  <a:pt x="1494" y="2557"/>
                </a:moveTo>
                <a:cubicBezTo>
                  <a:pt x="1490" y="2564"/>
                  <a:pt x="1487" y="2569"/>
                  <a:pt x="1485" y="2574"/>
                </a:cubicBezTo>
                <a:lnTo>
                  <a:pt x="1476" y="2591"/>
                </a:lnTo>
                <a:lnTo>
                  <a:pt x="1492" y="2601"/>
                </a:lnTo>
                <a:cubicBezTo>
                  <a:pt x="1540" y="2632"/>
                  <a:pt x="1618" y="2711"/>
                  <a:pt x="1689" y="2796"/>
                </a:cubicBezTo>
                <a:cubicBezTo>
                  <a:pt x="1761" y="2882"/>
                  <a:pt x="1828" y="2973"/>
                  <a:pt x="1859" y="3028"/>
                </a:cubicBezTo>
                <a:cubicBezTo>
                  <a:pt x="1885" y="3074"/>
                  <a:pt x="1904" y="3150"/>
                  <a:pt x="1917" y="3233"/>
                </a:cubicBezTo>
                <a:cubicBezTo>
                  <a:pt x="1929" y="3308"/>
                  <a:pt x="1935" y="3389"/>
                  <a:pt x="1940" y="3460"/>
                </a:cubicBezTo>
                <a:cubicBezTo>
                  <a:pt x="1941" y="3476"/>
                  <a:pt x="1943" y="3476"/>
                  <a:pt x="1935" y="3486"/>
                </a:cubicBezTo>
                <a:cubicBezTo>
                  <a:pt x="1919" y="3507"/>
                  <a:pt x="1876" y="3540"/>
                  <a:pt x="1829" y="3566"/>
                </a:cubicBezTo>
                <a:cubicBezTo>
                  <a:pt x="1795" y="3585"/>
                  <a:pt x="1758" y="3601"/>
                  <a:pt x="1727" y="3609"/>
                </a:cubicBezTo>
                <a:cubicBezTo>
                  <a:pt x="1707" y="3615"/>
                  <a:pt x="1707" y="3615"/>
                  <a:pt x="1699" y="3597"/>
                </a:cubicBezTo>
                <a:cubicBezTo>
                  <a:pt x="1648" y="3481"/>
                  <a:pt x="1604" y="3352"/>
                  <a:pt x="1604" y="3227"/>
                </a:cubicBezTo>
                <a:lnTo>
                  <a:pt x="1604" y="3218"/>
                </a:lnTo>
                <a:lnTo>
                  <a:pt x="1596" y="3211"/>
                </a:lnTo>
                <a:cubicBezTo>
                  <a:pt x="1569" y="3191"/>
                  <a:pt x="1523" y="3166"/>
                  <a:pt x="1466" y="3138"/>
                </a:cubicBezTo>
                <a:cubicBezTo>
                  <a:pt x="1381" y="3097"/>
                  <a:pt x="1271" y="3052"/>
                  <a:pt x="1168" y="3016"/>
                </a:cubicBezTo>
                <a:cubicBezTo>
                  <a:pt x="1083" y="2986"/>
                  <a:pt x="1016" y="2957"/>
                  <a:pt x="914" y="2948"/>
                </a:cubicBezTo>
                <a:lnTo>
                  <a:pt x="911" y="2989"/>
                </a:lnTo>
                <a:cubicBezTo>
                  <a:pt x="944" y="2991"/>
                  <a:pt x="997" y="3004"/>
                  <a:pt x="1058" y="3022"/>
                </a:cubicBezTo>
                <a:cubicBezTo>
                  <a:pt x="1064" y="3024"/>
                  <a:pt x="1070" y="3026"/>
                  <a:pt x="1077" y="3028"/>
                </a:cubicBezTo>
                <a:cubicBezTo>
                  <a:pt x="1030" y="3089"/>
                  <a:pt x="962" y="3169"/>
                  <a:pt x="894" y="3238"/>
                </a:cubicBezTo>
                <a:cubicBezTo>
                  <a:pt x="852" y="3282"/>
                  <a:pt x="810" y="3322"/>
                  <a:pt x="773" y="3351"/>
                </a:cubicBezTo>
                <a:cubicBezTo>
                  <a:pt x="755" y="3365"/>
                  <a:pt x="739" y="3377"/>
                  <a:pt x="725" y="3385"/>
                </a:cubicBezTo>
                <a:cubicBezTo>
                  <a:pt x="711" y="3393"/>
                  <a:pt x="700" y="3397"/>
                  <a:pt x="695" y="3398"/>
                </a:cubicBezTo>
                <a:cubicBezTo>
                  <a:pt x="666" y="3401"/>
                  <a:pt x="609" y="3414"/>
                  <a:pt x="542" y="3432"/>
                </a:cubicBezTo>
                <a:cubicBezTo>
                  <a:pt x="485" y="3448"/>
                  <a:pt x="421" y="3467"/>
                  <a:pt x="366" y="3484"/>
                </a:cubicBezTo>
                <a:cubicBezTo>
                  <a:pt x="344" y="3490"/>
                  <a:pt x="347" y="3493"/>
                  <a:pt x="335" y="3471"/>
                </a:cubicBezTo>
                <a:cubicBezTo>
                  <a:pt x="314" y="3438"/>
                  <a:pt x="287" y="3375"/>
                  <a:pt x="271" y="3304"/>
                </a:cubicBezTo>
                <a:cubicBezTo>
                  <a:pt x="269" y="3295"/>
                  <a:pt x="268" y="3295"/>
                  <a:pt x="282" y="3289"/>
                </a:cubicBezTo>
                <a:cubicBezTo>
                  <a:pt x="444" y="3206"/>
                  <a:pt x="585" y="3148"/>
                  <a:pt x="659" y="3129"/>
                </a:cubicBezTo>
                <a:lnTo>
                  <a:pt x="674" y="3125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lnTo>
                  <a:pt x="675" y="3110"/>
                </a:lnTo>
                <a:lnTo>
                  <a:pt x="674" y="3110"/>
                </a:lnTo>
                <a:lnTo>
                  <a:pt x="675" y="3110"/>
                </a:lnTo>
                <a:cubicBezTo>
                  <a:pt x="675" y="3099"/>
                  <a:pt x="687" y="2963"/>
                  <a:pt x="708" y="2799"/>
                </a:cubicBezTo>
                <a:cubicBezTo>
                  <a:pt x="716" y="2734"/>
                  <a:pt x="726" y="2663"/>
                  <a:pt x="737" y="2595"/>
                </a:cubicBezTo>
                <a:cubicBezTo>
                  <a:pt x="825" y="2578"/>
                  <a:pt x="978" y="2568"/>
                  <a:pt x="1124" y="2563"/>
                </a:cubicBezTo>
                <a:cubicBezTo>
                  <a:pt x="1280" y="2558"/>
                  <a:pt x="1430" y="2557"/>
                  <a:pt x="1494" y="2557"/>
                </a:cubicBezTo>
                <a:close/>
                <a:moveTo>
                  <a:pt x="731" y="2168"/>
                </a:moveTo>
                <a:cubicBezTo>
                  <a:pt x="740" y="2184"/>
                  <a:pt x="751" y="2207"/>
                  <a:pt x="760" y="2229"/>
                </a:cubicBezTo>
                <a:cubicBezTo>
                  <a:pt x="766" y="2244"/>
                  <a:pt x="772" y="2258"/>
                  <a:pt x="776" y="2271"/>
                </a:cubicBezTo>
                <a:cubicBezTo>
                  <a:pt x="777" y="2276"/>
                  <a:pt x="778" y="2280"/>
                  <a:pt x="779" y="2284"/>
                </a:cubicBezTo>
                <a:cubicBezTo>
                  <a:pt x="781" y="2294"/>
                  <a:pt x="781" y="2294"/>
                  <a:pt x="775" y="2296"/>
                </a:cubicBezTo>
                <a:cubicBezTo>
                  <a:pt x="771" y="2298"/>
                  <a:pt x="765" y="2300"/>
                  <a:pt x="759" y="2302"/>
                </a:cubicBezTo>
                <a:cubicBezTo>
                  <a:pt x="733" y="2310"/>
                  <a:pt x="695" y="2318"/>
                  <a:pt x="663" y="2323"/>
                </a:cubicBezTo>
                <a:cubicBezTo>
                  <a:pt x="672" y="2306"/>
                  <a:pt x="680" y="2289"/>
                  <a:pt x="687" y="2273"/>
                </a:cubicBezTo>
                <a:cubicBezTo>
                  <a:pt x="696" y="2255"/>
                  <a:pt x="702" y="2238"/>
                  <a:pt x="706" y="2227"/>
                </a:cubicBezTo>
                <a:cubicBezTo>
                  <a:pt x="711" y="2215"/>
                  <a:pt x="711" y="2215"/>
                  <a:pt x="717" y="2200"/>
                </a:cubicBezTo>
                <a:lnTo>
                  <a:pt x="731" y="2168"/>
                </a:lnTo>
                <a:close/>
                <a:moveTo>
                  <a:pt x="1330" y="2849"/>
                </a:moveTo>
                <a:cubicBezTo>
                  <a:pt x="1415" y="2831"/>
                  <a:pt x="1478" y="2791"/>
                  <a:pt x="1518" y="2750"/>
                </a:cubicBezTo>
                <a:lnTo>
                  <a:pt x="1490" y="2721"/>
                </a:lnTo>
                <a:cubicBezTo>
                  <a:pt x="1454" y="2757"/>
                  <a:pt x="1398" y="2793"/>
                  <a:pt x="1321" y="2809"/>
                </a:cubicBezTo>
                <a:lnTo>
                  <a:pt x="1330" y="2849"/>
                </a:lnTo>
                <a:close/>
                <a:moveTo>
                  <a:pt x="978" y="1517"/>
                </a:moveTo>
                <a:cubicBezTo>
                  <a:pt x="953" y="1507"/>
                  <a:pt x="891" y="1482"/>
                  <a:pt x="826" y="1458"/>
                </a:cubicBezTo>
                <a:cubicBezTo>
                  <a:pt x="784" y="1441"/>
                  <a:pt x="740" y="1425"/>
                  <a:pt x="705" y="1412"/>
                </a:cubicBezTo>
                <a:cubicBezTo>
                  <a:pt x="695" y="1408"/>
                  <a:pt x="686" y="1405"/>
                  <a:pt x="678" y="1402"/>
                </a:cubicBezTo>
                <a:cubicBezTo>
                  <a:pt x="686" y="1393"/>
                  <a:pt x="694" y="1384"/>
                  <a:pt x="702" y="1375"/>
                </a:cubicBezTo>
                <a:cubicBezTo>
                  <a:pt x="754" y="1320"/>
                  <a:pt x="813" y="1285"/>
                  <a:pt x="894" y="1285"/>
                </a:cubicBezTo>
                <a:cubicBezTo>
                  <a:pt x="932" y="1285"/>
                  <a:pt x="975" y="1293"/>
                  <a:pt x="1024" y="1311"/>
                </a:cubicBezTo>
                <a:lnTo>
                  <a:pt x="1027" y="1303"/>
                </a:lnTo>
                <a:cubicBezTo>
                  <a:pt x="1015" y="1278"/>
                  <a:pt x="1010" y="1275"/>
                  <a:pt x="995" y="1259"/>
                </a:cubicBezTo>
                <a:cubicBezTo>
                  <a:pt x="959" y="1249"/>
                  <a:pt x="925" y="1244"/>
                  <a:pt x="894" y="1244"/>
                </a:cubicBezTo>
                <a:cubicBezTo>
                  <a:pt x="800" y="1244"/>
                  <a:pt x="729" y="1287"/>
                  <a:pt x="672" y="1347"/>
                </a:cubicBezTo>
                <a:cubicBezTo>
                  <a:pt x="660" y="1360"/>
                  <a:pt x="648" y="1374"/>
                  <a:pt x="637" y="1388"/>
                </a:cubicBezTo>
                <a:cubicBezTo>
                  <a:pt x="635" y="1388"/>
                  <a:pt x="633" y="1387"/>
                  <a:pt x="631" y="1387"/>
                </a:cubicBezTo>
                <a:lnTo>
                  <a:pt x="627" y="1402"/>
                </a:lnTo>
                <a:cubicBezTo>
                  <a:pt x="595" y="1446"/>
                  <a:pt x="567" y="1494"/>
                  <a:pt x="540" y="1542"/>
                </a:cubicBezTo>
                <a:cubicBezTo>
                  <a:pt x="535" y="1550"/>
                  <a:pt x="534" y="1550"/>
                  <a:pt x="528" y="1548"/>
                </a:cubicBezTo>
                <a:cubicBezTo>
                  <a:pt x="501" y="1542"/>
                  <a:pt x="482" y="1530"/>
                  <a:pt x="469" y="1516"/>
                </a:cubicBezTo>
                <a:cubicBezTo>
                  <a:pt x="453" y="1498"/>
                  <a:pt x="445" y="1475"/>
                  <a:pt x="445" y="1452"/>
                </a:cubicBezTo>
                <a:cubicBezTo>
                  <a:pt x="445" y="1446"/>
                  <a:pt x="446" y="1442"/>
                  <a:pt x="449" y="1436"/>
                </a:cubicBezTo>
                <a:cubicBezTo>
                  <a:pt x="457" y="1418"/>
                  <a:pt x="477" y="1377"/>
                  <a:pt x="508" y="1334"/>
                </a:cubicBezTo>
                <a:cubicBezTo>
                  <a:pt x="572" y="1246"/>
                  <a:pt x="648" y="1181"/>
                  <a:pt x="757" y="1181"/>
                </a:cubicBezTo>
                <a:cubicBezTo>
                  <a:pt x="815" y="1181"/>
                  <a:pt x="883" y="1196"/>
                  <a:pt x="936" y="1221"/>
                </a:cubicBezTo>
                <a:cubicBezTo>
                  <a:pt x="963" y="1234"/>
                  <a:pt x="986" y="1249"/>
                  <a:pt x="1003" y="1267"/>
                </a:cubicBezTo>
                <a:cubicBezTo>
                  <a:pt x="1015" y="1279"/>
                  <a:pt x="1024" y="1292"/>
                  <a:pt x="1029" y="1306"/>
                </a:cubicBezTo>
                <a:cubicBezTo>
                  <a:pt x="1031" y="1315"/>
                  <a:pt x="1032" y="1313"/>
                  <a:pt x="1034" y="1330"/>
                </a:cubicBezTo>
                <a:cubicBezTo>
                  <a:pt x="1034" y="1343"/>
                  <a:pt x="1030" y="1364"/>
                  <a:pt x="1024" y="1386"/>
                </a:cubicBezTo>
                <a:cubicBezTo>
                  <a:pt x="1013" y="1428"/>
                  <a:pt x="994" y="1478"/>
                  <a:pt x="978" y="1517"/>
                </a:cubicBezTo>
                <a:close/>
                <a:moveTo>
                  <a:pt x="1767" y="945"/>
                </a:moveTo>
                <a:cubicBezTo>
                  <a:pt x="1784" y="978"/>
                  <a:pt x="1811" y="998"/>
                  <a:pt x="1833" y="1010"/>
                </a:cubicBezTo>
                <a:cubicBezTo>
                  <a:pt x="1855" y="1021"/>
                  <a:pt x="1873" y="1025"/>
                  <a:pt x="1874" y="1025"/>
                </a:cubicBezTo>
                <a:lnTo>
                  <a:pt x="1882" y="985"/>
                </a:lnTo>
                <a:lnTo>
                  <a:pt x="1882" y="985"/>
                </a:lnTo>
                <a:cubicBezTo>
                  <a:pt x="1880" y="985"/>
                  <a:pt x="1865" y="981"/>
                  <a:pt x="1849" y="972"/>
                </a:cubicBezTo>
                <a:cubicBezTo>
                  <a:pt x="1832" y="963"/>
                  <a:pt x="1814" y="948"/>
                  <a:pt x="1803" y="926"/>
                </a:cubicBezTo>
                <a:lnTo>
                  <a:pt x="1767" y="945"/>
                </a:lnTo>
                <a:close/>
                <a:moveTo>
                  <a:pt x="982" y="262"/>
                </a:moveTo>
                <a:cubicBezTo>
                  <a:pt x="1008" y="272"/>
                  <a:pt x="1032" y="282"/>
                  <a:pt x="1050" y="289"/>
                </a:cubicBezTo>
                <a:cubicBezTo>
                  <a:pt x="1068" y="296"/>
                  <a:pt x="1079" y="300"/>
                  <a:pt x="1079" y="300"/>
                </a:cubicBezTo>
                <a:lnTo>
                  <a:pt x="1094" y="262"/>
                </a:lnTo>
                <a:cubicBezTo>
                  <a:pt x="1094" y="262"/>
                  <a:pt x="1049" y="244"/>
                  <a:pt x="996" y="224"/>
                </a:cubicBezTo>
                <a:lnTo>
                  <a:pt x="982" y="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37B25A1-109D-8040-9A39-1E92F70EB70E}"/>
              </a:ext>
            </a:extLst>
          </p:cNvPr>
          <p:cNvSpPr/>
          <p:nvPr/>
        </p:nvSpPr>
        <p:spPr>
          <a:xfrm>
            <a:off x="4510454" y="1718090"/>
            <a:ext cx="73514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инфраструктура как средство формирования 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личностно-развивающей образовательной среды </a:t>
            </a:r>
            <a:endParaRPr lang="ru-RU" altLang="ru-RU" sz="32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Fedra Sans Pro Bold" panose="020B0803040000020004" pitchFamily="34" charset="0"/>
              <a:cs typeface="Times New Roman" panose="02020603050405020304" pitchFamily="18" charset="0"/>
              <a:sym typeface="Fedra Sans Pro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81A4581-018A-3149-A717-8978C96512D3}"/>
              </a:ext>
            </a:extLst>
          </p:cNvPr>
          <p:cNvSpPr/>
          <p:nvPr/>
        </p:nvSpPr>
        <p:spPr>
          <a:xfrm>
            <a:off x="3500040" y="4814369"/>
            <a:ext cx="8361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  <a:endParaRPr lang="ru-RU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 5»</a:t>
            </a:r>
          </a:p>
          <a:p>
            <a:pPr algn="r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Скиба Лариса Михайловна, директор</a:t>
            </a:r>
          </a:p>
          <a:p>
            <a:pPr algn="r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Ведерникова Светлана Владимировна, заместитель директора по УВР</a:t>
            </a:r>
          </a:p>
          <a:p>
            <a:pPr algn="r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Мельник Светлана Евгеньевна, заместитель директора по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УВР</a:t>
            </a:r>
          </a:p>
          <a:p>
            <a:pPr algn="r"/>
            <a:r>
              <a:rPr lang="ru-RU" dirty="0" err="1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Квашина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Юлия Васильевна, заместитель директора по УВР</a:t>
            </a:r>
          </a:p>
          <a:p>
            <a:endParaRPr lang="ru-RU" sz="20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>
            <a:extLst>
              <a:ext uri="{FF2B5EF4-FFF2-40B4-BE49-F238E27FC236}">
                <a16:creationId xmlns:a16="http://schemas.microsoft.com/office/drawing/2014/main" id="{E35BD168-0B60-F84F-B8BD-AF98BA949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0424" y="856109"/>
            <a:ext cx="12166602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2400" b="1" cap="all" dirty="0" smtClean="0">
                <a:solidFill>
                  <a:srgbClr val="00642D"/>
                </a:solidFill>
                <a:latin typeface="Times New Roman" panose="02020603050405020304" pitchFamily="18" charset="0"/>
                <a:ea typeface="FedraSansPro-LightItalic" charset="0"/>
                <a:cs typeface="Times New Roman" panose="02020603050405020304" pitchFamily="18" charset="0"/>
              </a:rPr>
              <a:t>«Дорожная Карта» </a:t>
            </a:r>
            <a:r>
              <a:rPr lang="ru-RU" altLang="ru-RU" sz="2400" b="1" cap="all" dirty="0">
                <a:solidFill>
                  <a:srgbClr val="00642D"/>
                </a:solidFill>
                <a:latin typeface="Times New Roman" panose="02020603050405020304" pitchFamily="18" charset="0"/>
                <a:ea typeface="FedraSansPro-LightItalic" charset="0"/>
                <a:cs typeface="Times New Roman" panose="02020603050405020304" pitchFamily="18" charset="0"/>
              </a:rPr>
              <a:t>ПРОЕКТА</a:t>
            </a:r>
          </a:p>
        </p:txBody>
      </p:sp>
      <p:sp>
        <p:nvSpPr>
          <p:cNvPr id="6" name="Shape 485">
            <a:extLst>
              <a:ext uri="{FF2B5EF4-FFF2-40B4-BE49-F238E27FC236}">
                <a16:creationId xmlns:a16="http://schemas.microsoft.com/office/drawing/2014/main" id="{AF8DD89F-CB75-904E-9D04-D113E8946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705" y="2570856"/>
            <a:ext cx="11481473" cy="4025254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000" dirty="0">
              <a:solidFill>
                <a:srgbClr val="22974F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sp>
        <p:nvSpPr>
          <p:cNvPr id="3" name="Куб 2"/>
          <p:cNvSpPr/>
          <p:nvPr/>
        </p:nvSpPr>
        <p:spPr>
          <a:xfrm>
            <a:off x="439802" y="2486447"/>
            <a:ext cx="3476445" cy="1042436"/>
          </a:xfrm>
          <a:prstGeom prst="cube">
            <a:avLst>
              <a:gd name="adj" fmla="val 23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3901869" y="2208362"/>
            <a:ext cx="3476445" cy="1095555"/>
          </a:xfrm>
          <a:prstGeom prst="cube">
            <a:avLst>
              <a:gd name="adj" fmla="val 23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7378314" y="1949570"/>
            <a:ext cx="3476445" cy="1095555"/>
          </a:xfrm>
          <a:prstGeom prst="cube">
            <a:avLst>
              <a:gd name="adj" fmla="val 23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27" y="1392497"/>
            <a:ext cx="1331167" cy="13311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863" y="1289896"/>
            <a:ext cx="1974293" cy="14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820" y="942451"/>
            <a:ext cx="1265912" cy="126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72860" y="2932981"/>
            <a:ext cx="26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3384" y="2736279"/>
            <a:ext cx="26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2023-2024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5451" y="2460316"/>
            <a:ext cx="262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802" y="3528883"/>
            <a:ext cx="31142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управленческой команды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среды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нормативно-правовой базы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ЛРОС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рабочей группы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1869" y="3303917"/>
            <a:ext cx="31142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проекта: создание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коворкинг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зон, внедрение современных дизайнерских решений, модернизация стендового пространства, обновление условий для реализации программ внеурочной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промежуточный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мониторинг, возможная корректировка проекта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31006" y="3045125"/>
            <a:ext cx="31142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экспертная оценка реализации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транслирование опыта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дальнейших стратегических целей школы</a:t>
            </a:r>
          </a:p>
        </p:txBody>
      </p:sp>
    </p:spTree>
    <p:extLst>
      <p:ext uri="{BB962C8B-B14F-4D97-AF65-F5344CB8AC3E}">
        <p14:creationId xmlns:p14="http://schemas.microsoft.com/office/powerpoint/2010/main" val="355211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9">
            <a:extLst>
              <a:ext uri="{FF2B5EF4-FFF2-40B4-BE49-F238E27FC236}">
                <a16:creationId xmlns:a16="http://schemas.microsoft.com/office/drawing/2014/main" id="{895A6DEC-42B2-4042-BDFF-DE320EAFE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3596"/>
            <a:ext cx="11375194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Times New Roman" panose="02020603050405020304" pitchFamily="18" charset="0"/>
                <a:ea typeface="FedraSansPro-LightItalic" charset="0"/>
                <a:cs typeface="Times New Roman" panose="02020603050405020304" pitchFamily="18" charset="0"/>
              </a:rPr>
              <a:t>УПРАВЛЕНЧЕСКОЕ СОПРОВОЖДЕНИЕ ПРОЕКТА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470355"/>
              </p:ext>
            </p:extLst>
          </p:nvPr>
        </p:nvGraphicFramePr>
        <p:xfrm>
          <a:off x="491705" y="2022255"/>
          <a:ext cx="10541480" cy="4206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270740">
                  <a:extLst>
                    <a:ext uri="{9D8B030D-6E8A-4147-A177-3AD203B41FA5}">
                      <a16:colId xmlns:a16="http://schemas.microsoft.com/office/drawing/2014/main" val="3046184162"/>
                    </a:ext>
                  </a:extLst>
                </a:gridCol>
                <a:gridCol w="5270740">
                  <a:extLst>
                    <a:ext uri="{9D8B030D-6E8A-4147-A177-3AD203B41FA5}">
                      <a16:colId xmlns:a16="http://schemas.microsoft.com/office/drawing/2014/main" val="1220245578"/>
                    </a:ext>
                  </a:extLst>
                </a:gridCol>
              </a:tblGrid>
              <a:tr h="55096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Управленческая команда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Формирует нормативную базу</a:t>
                      </a:r>
                    </a:p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 контроль и координацию действий по реализации проекта внутри организации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222365"/>
                  </a:ext>
                </a:extLst>
              </a:tr>
              <a:tr h="55096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Методическая служба школы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методическое сопровождение проекта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Курирует и оценивает эффективность реализации проекта</a:t>
                      </a:r>
                    </a:p>
                    <a:p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Разрабатывает необходимые материалы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59494"/>
                  </a:ext>
                </a:extLst>
              </a:tr>
              <a:tr h="51616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Творческие группы, фокус-группы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Обучают новым методам, технологиям и формам работы, повышает профессионализм педагогического коллектива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390901"/>
                  </a:ext>
                </a:extLst>
              </a:tr>
              <a:tr h="55096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 психолого-педагогическое сопровождение, мониторинг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368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42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EAA4B89-E2E1-1941-8838-77E1E0DD3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97" y="945610"/>
            <a:ext cx="11287158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spcAft>
                <a:spcPts val="600"/>
              </a:spcAft>
              <a:buClr>
                <a:srgbClr val="F69200"/>
              </a:buClr>
              <a:buSzPct val="100000"/>
            </a:pPr>
            <a:r>
              <a:rPr lang="ru-RU" altLang="ru-RU" sz="2800" b="1" cap="all" dirty="0">
                <a:solidFill>
                  <a:srgbClr val="00642D"/>
                </a:solidFill>
                <a:latin typeface="Times New Roman" panose="02020603050405020304" pitchFamily="18" charset="0"/>
                <a:ea typeface="FedraSansPro-LightItalic" charset="0"/>
                <a:cs typeface="Times New Roman" panose="02020603050405020304" pitchFamily="18" charset="0"/>
              </a:rPr>
              <a:t>КРАТКАЯ СПРАВКА </a:t>
            </a:r>
            <a:r>
              <a:rPr lang="ru-RU" altLang="ru-RU" sz="2800" b="1" cap="all" dirty="0" smtClean="0">
                <a:solidFill>
                  <a:srgbClr val="00642D"/>
                </a:solidFill>
                <a:latin typeface="Times New Roman" panose="02020603050405020304" pitchFamily="18" charset="0"/>
                <a:ea typeface="FedraSansPro-LightItalic" charset="0"/>
                <a:cs typeface="Times New Roman" panose="02020603050405020304" pitchFamily="18" charset="0"/>
              </a:rPr>
              <a:t>О МБОУ «СОШ № 5»</a:t>
            </a:r>
            <a:endParaRPr lang="ru-RU" altLang="ru-RU" sz="2800" b="1" cap="all" dirty="0">
              <a:solidFill>
                <a:srgbClr val="00642D"/>
              </a:solidFill>
              <a:latin typeface="Times New Roman" panose="02020603050405020304" pitchFamily="18" charset="0"/>
              <a:ea typeface="FedraSansPro-LightItalic" charset="0"/>
              <a:cs typeface="Times New Roman" panose="02020603050405020304" pitchFamily="18" charset="0"/>
            </a:endParaRPr>
          </a:p>
        </p:txBody>
      </p:sp>
      <p:sp>
        <p:nvSpPr>
          <p:cNvPr id="11" name="Shape 485">
            <a:extLst>
              <a:ext uri="{FF2B5EF4-FFF2-40B4-BE49-F238E27FC236}">
                <a16:creationId xmlns:a16="http://schemas.microsoft.com/office/drawing/2014/main" id="{7B00E5E5-212C-154B-B8BA-6E6D5109C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77" y="1440956"/>
            <a:ext cx="11563799" cy="521054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Fedra Sans Pro Book" panose="020B0504040000020004" pitchFamily="34" charset="0"/>
              <a:buChar char="•"/>
            </a:pPr>
            <a:endParaRPr lang="ru-RU" altLang="ru-RU" sz="13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FedraSansPro-Light" panose="020B03030400000200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882386"/>
              </p:ext>
            </p:extLst>
          </p:nvPr>
        </p:nvGraphicFramePr>
        <p:xfrm>
          <a:off x="189782" y="1471679"/>
          <a:ext cx="11800936" cy="5024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206">
                  <a:extLst>
                    <a:ext uri="{9D8B030D-6E8A-4147-A177-3AD203B41FA5}">
                      <a16:colId xmlns:a16="http://schemas.microsoft.com/office/drawing/2014/main" val="2714480188"/>
                    </a:ext>
                  </a:extLst>
                </a:gridCol>
                <a:gridCol w="2887696">
                  <a:extLst>
                    <a:ext uri="{9D8B030D-6E8A-4147-A177-3AD203B41FA5}">
                      <a16:colId xmlns:a16="http://schemas.microsoft.com/office/drawing/2014/main" val="538526601"/>
                    </a:ext>
                  </a:extLst>
                </a:gridCol>
                <a:gridCol w="2831490">
                  <a:extLst>
                    <a:ext uri="{9D8B030D-6E8A-4147-A177-3AD203B41FA5}">
                      <a16:colId xmlns:a16="http://schemas.microsoft.com/office/drawing/2014/main" val="2462425082"/>
                    </a:ext>
                  </a:extLst>
                </a:gridCol>
                <a:gridCol w="3312544">
                  <a:extLst>
                    <a:ext uri="{9D8B030D-6E8A-4147-A177-3AD203B41FA5}">
                      <a16:colId xmlns:a16="http://schemas.microsoft.com/office/drawing/2014/main" val="206076883"/>
                    </a:ext>
                  </a:extLst>
                </a:gridCol>
              </a:tblGrid>
              <a:tr h="7534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Специфика МБОУ «СОШ № 5»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Социокультурное окружение МБОУ «СОШ № 5»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Ключевые данные о МБОУ «СОШ № 5» в цифрах и фактах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Имеющийся опыт по теме проекта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60804"/>
                  </a:ext>
                </a:extLst>
              </a:tr>
              <a:tr h="42714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alt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МБОУ «СОШ № 5» включает в себя 5 корпусов, из них 4 дошкольных</a:t>
                      </a: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находится в широком социокультурном пространстве: 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  <a:tabLst>
                          <a:tab pos="447675" algn="l"/>
                        </a:tabLst>
                      </a:pPr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 детского творчества 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  <a:tabLst>
                          <a:tab pos="447675" algn="l"/>
                        </a:tabLst>
                      </a:pPr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городских дворца культуры 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  <a:tabLst>
                          <a:tab pos="447675" algn="l"/>
                        </a:tabLst>
                      </a:pPr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городская библиотека семейного чтения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  <a:tabLst>
                          <a:tab pos="447675" algn="l"/>
                        </a:tabLst>
                      </a:pPr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бассейн 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  <a:tabLst>
                          <a:tab pos="447675" algn="l"/>
                        </a:tabLst>
                      </a:pPr>
                      <a:r>
                        <a:rPr lang="ru-RU" sz="18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кванториум</a:t>
                      </a:r>
                      <a:endParaRPr lang="ru-RU" sz="18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  <a:tabLst>
                          <a:tab pos="447675" algn="l"/>
                        </a:tabLst>
                      </a:pPr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выставочный зал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  <a:tabLst>
                          <a:tab pos="447675" algn="l"/>
                        </a:tabLst>
                      </a:pPr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планетарий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F69200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alt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в школе 1350 обучающихся, из них 925 учащихся и 425 воспитанников; 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F69200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alt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35 классов-комплектов;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F69200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alt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20 дошкольных групп;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F69200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alt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67 педагогических работников.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8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F69200"/>
                        </a:buClr>
                        <a:buSzPct val="100000"/>
                      </a:pPr>
                      <a:r>
                        <a:rPr lang="ru-RU" altLang="ru-RU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Опыт школы включен в краевой банк лучших управленческих и педагогических практик по темам: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F69200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altLang="ru-RU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Современная школьная инфраструктура - ресурс развития образовательной организации в условиях реализации ФГОС ООО.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F69200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altLang="ru-RU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Технология развития школьной инфраструктуры на основе </a:t>
                      </a:r>
                      <a:r>
                        <a:rPr lang="ru-RU" altLang="ru-RU" sz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партисипативного</a:t>
                      </a:r>
                      <a:r>
                        <a:rPr lang="ru-RU" altLang="ru-RU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 менеджмента.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F69200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altLang="ru-RU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Формирование лидерских качеств молодых педагогов как ресурс развития кадрового резерва.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F69200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altLang="ru-RU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altLang="ru-RU" sz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здоровьесберегающей</a:t>
                      </a:r>
                      <a:r>
                        <a:rPr lang="ru-RU" altLang="ru-RU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 среды для воспитания и социализации обучающихся.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F69200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altLang="ru-RU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Школа – территория здоровья.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F69200"/>
                        </a:buClr>
                        <a:buSzPct val="100000"/>
                        <a:buFont typeface="Wingdings" panose="05000000000000000000" pitchFamily="2" charset="2"/>
                        <a:buChar char="Ø"/>
                      </a:pPr>
                      <a:r>
                        <a:rPr lang="ru-RU" altLang="ru-RU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Система работы школы по социализации уязвимых категорий детей и подростков.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rgbClr val="F69200"/>
                        </a:buClr>
                        <a:buSzPct val="100000"/>
                      </a:pPr>
                      <a:r>
                        <a:rPr lang="ru-RU" altLang="ru-RU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Школа является победителем краевого конкурса школьных инициатив «Я считаю», победителем к</a:t>
                      </a:r>
                      <a:r>
                        <a:rPr lang="ru-RU" sz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онкурса социально значимых проектов  в области благоустройства.</a:t>
                      </a:r>
                      <a:endParaRPr lang="ru-RU" altLang="ru-RU" sz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FedraSansPro-Light" panose="020B03030400000200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823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7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>
            <a:extLst>
              <a:ext uri="{FF2B5EF4-FFF2-40B4-BE49-F238E27FC236}">
                <a16:creationId xmlns:a16="http://schemas.microsoft.com/office/drawing/2014/main" id="{BE1239E3-04C5-BB4C-9550-2A0B9E10F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15" y="1182391"/>
            <a:ext cx="1216660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F69200"/>
              </a:buClr>
              <a:buSzPct val="100000"/>
            </a:pPr>
            <a:r>
              <a:rPr lang="ru-RU" altLang="ru-RU" sz="2400" b="1" cap="all" dirty="0">
                <a:solidFill>
                  <a:srgbClr val="00642D"/>
                </a:solidFill>
                <a:latin typeface="Times New Roman" panose="02020603050405020304" pitchFamily="18" charset="0"/>
                <a:ea typeface="FedraSansPro-LightItalic" charset="0"/>
                <a:cs typeface="Times New Roman" panose="02020603050405020304" pitchFamily="18" charset="0"/>
              </a:rPr>
              <a:t>Результаты и предварительные выводы Исследования </a:t>
            </a:r>
            <a:endParaRPr lang="ru-RU" altLang="ru-RU" sz="2400" b="1" cap="all" dirty="0" smtClean="0">
              <a:solidFill>
                <a:srgbClr val="00642D"/>
              </a:solidFill>
              <a:latin typeface="Times New Roman" panose="02020603050405020304" pitchFamily="18" charset="0"/>
              <a:ea typeface="FedraSansPro-LightItalic" charset="0"/>
              <a:cs typeface="Times New Roman" panose="02020603050405020304" pitchFamily="18" charset="0"/>
            </a:endParaRPr>
          </a:p>
          <a:p>
            <a:pPr algn="ctr">
              <a:buClr>
                <a:srgbClr val="F69200"/>
              </a:buClr>
              <a:buSzPct val="100000"/>
            </a:pPr>
            <a:r>
              <a:rPr lang="ru-RU" altLang="ru-RU" sz="2400" b="1" cap="all" dirty="0" smtClean="0">
                <a:solidFill>
                  <a:srgbClr val="00642D"/>
                </a:solidFill>
                <a:latin typeface="Times New Roman" panose="02020603050405020304" pitchFamily="18" charset="0"/>
                <a:ea typeface="FedraSansPro-LightItalic" charset="0"/>
                <a:cs typeface="Times New Roman" panose="02020603050405020304" pitchFamily="18" charset="0"/>
              </a:rPr>
              <a:t>СРЕДЫ МБОУ «СОШ № 5»</a:t>
            </a:r>
            <a:endParaRPr lang="ru-RU" altLang="ru-RU" sz="2400" b="1" cap="all" dirty="0">
              <a:solidFill>
                <a:srgbClr val="00642D"/>
              </a:solidFill>
              <a:latin typeface="Times New Roman" panose="02020603050405020304" pitchFamily="18" charset="0"/>
              <a:ea typeface="FedraSansPro-LightItalic" charset="0"/>
              <a:cs typeface="Times New Roman" panose="02020603050405020304" pitchFamily="18" charset="0"/>
            </a:endParaRPr>
          </a:p>
        </p:txBody>
      </p:sp>
      <p:sp>
        <p:nvSpPr>
          <p:cNvPr id="7" name="Shape 485">
            <a:extLst>
              <a:ext uri="{FF2B5EF4-FFF2-40B4-BE49-F238E27FC236}">
                <a16:creationId xmlns:a16="http://schemas.microsoft.com/office/drawing/2014/main" id="{9862568A-1791-2B41-AFA0-FD5C75BF0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8" y="2293467"/>
            <a:ext cx="11370499" cy="437108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270380" indent="-270380" algn="ctr">
              <a:lnSpc>
                <a:spcPct val="90000"/>
              </a:lnSpc>
              <a:buClr>
                <a:srgbClr val="F69200"/>
              </a:buClr>
              <a:buSzPct val="100000"/>
            </a:pPr>
            <a:endParaRPr lang="ru-RU" altLang="ru-RU" sz="1863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3193" dirty="0">
                <a:latin typeface="SB Sans Text Thin" panose="020B0103040504020204" pitchFamily="34" charset="0"/>
                <a:ea typeface="FedraSansPro-Light" panose="020B0303040000020004" pitchFamily="34" charset="0"/>
                <a:cs typeface="SB Sans Text Thin" panose="020B0103040504020204" pitchFamily="34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33" y="2120938"/>
            <a:ext cx="5788271" cy="37505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316" y="3276878"/>
            <a:ext cx="5858363" cy="329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F537B310-5E6E-9947-87FB-D3772132B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19800"/>
            <a:ext cx="12166603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Times New Roman" panose="02020603050405020304" pitchFamily="18" charset="0"/>
                <a:ea typeface="FedraSansPro-LightItalic" charset="0"/>
                <a:cs typeface="Times New Roman" panose="02020603050405020304" pitchFamily="18" charset="0"/>
              </a:rPr>
              <a:t>КЛЮЧЕВАЯ ПРОБЛЕМА ПРОЕКТА</a:t>
            </a:r>
          </a:p>
        </p:txBody>
      </p:sp>
      <p:sp>
        <p:nvSpPr>
          <p:cNvPr id="3" name="Shape 485">
            <a:extLst>
              <a:ext uri="{FF2B5EF4-FFF2-40B4-BE49-F238E27FC236}">
                <a16:creationId xmlns:a16="http://schemas.microsoft.com/office/drawing/2014/main" id="{A7001191-AB0E-5949-9E3C-31D60D469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422" y="1915064"/>
            <a:ext cx="10769521" cy="465861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 algn="just">
              <a:spcBef>
                <a:spcPts val="600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1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В школе имеются </a:t>
            </a:r>
            <a:r>
              <a:rPr lang="ru-RU" altLang="ru-RU" sz="2661" b="1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отдельные объекты школьной инфраструктуры</a:t>
            </a:r>
            <a:r>
              <a:rPr lang="ru-RU" altLang="ru-RU" sz="2661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, отвечающие современным требованиям, но </a:t>
            </a:r>
            <a:r>
              <a:rPr lang="ru-RU" altLang="ru-RU" sz="2661" dirty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нет понимания комплексного использования </a:t>
            </a:r>
            <a:r>
              <a:rPr lang="ru-RU" altLang="ru-RU" sz="2661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данных ресурсов для формирования личностно-развивающей образовательной среды и роста творческого потенциала учащихся.</a:t>
            </a:r>
            <a:endParaRPr lang="ru-RU" altLang="ru-RU" sz="2661" dirty="0">
              <a:latin typeface="Times New Roman" panose="02020603050405020304" pitchFamily="18" charset="0"/>
              <a:ea typeface="FedraSansPro-Light" panose="020B0303040000020004" pitchFamily="34" charset="0"/>
              <a:cs typeface="Times New Roman" panose="02020603050405020304" pitchFamily="18" charset="0"/>
            </a:endParaRPr>
          </a:p>
          <a:p>
            <a:pPr marL="456265" indent="-456265" algn="just"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661" b="1" dirty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Ожидаемый результат </a:t>
            </a:r>
            <a:r>
              <a:rPr lang="ru-RU" altLang="ru-RU" sz="2661" dirty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– </a:t>
            </a:r>
            <a:r>
              <a:rPr lang="ru-RU" altLang="ru-RU" sz="2661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через модернизацию школьной инфраструктуры </a:t>
            </a:r>
            <a:r>
              <a:rPr lang="ru-RU" altLang="ru-RU" sz="2661" b="1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создание мобильной, широкой и технологичной, активной и </a:t>
            </a:r>
            <a:r>
              <a:rPr lang="ru-RU" altLang="ru-RU" sz="2661" b="1" dirty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эмоционально-насыщенной личностно-развивающей образовательной </a:t>
            </a:r>
            <a:r>
              <a:rPr lang="ru-RU" altLang="ru-RU" sz="2661" b="1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среды</a:t>
            </a:r>
            <a:r>
              <a:rPr lang="ru-RU" altLang="ru-RU" sz="2661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  как следствие рост «творческой» среды и исключение «догматической» и «безмятежной».</a:t>
            </a:r>
            <a:endParaRPr lang="ru-RU" altLang="ru-RU" sz="2661" dirty="0">
              <a:solidFill>
                <a:srgbClr val="2297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625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A5C9BF40-302D-664E-A89C-4A9D9320B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95004" y="932688"/>
            <a:ext cx="1216660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</a:pPr>
            <a:r>
              <a:rPr lang="ru-RU" altLang="ru-RU" sz="2800" b="1" cap="all" dirty="0">
                <a:solidFill>
                  <a:srgbClr val="00642D"/>
                </a:solidFill>
                <a:latin typeface="Times New Roman" panose="02020603050405020304" pitchFamily="18" charset="0"/>
                <a:ea typeface="FedraSansPro-LightItalic" charset="0"/>
                <a:cs typeface="Times New Roman" panose="02020603050405020304" pitchFamily="18" charset="0"/>
              </a:rPr>
              <a:t>ЦЕЛЕВЫЕ ГРУППЫ ПРОЕКТА, </a:t>
            </a:r>
            <a:r>
              <a:rPr lang="ru-RU" altLang="ru-RU" sz="2800" b="1" cap="all" dirty="0" smtClean="0">
                <a:solidFill>
                  <a:srgbClr val="00642D"/>
                </a:solidFill>
                <a:latin typeface="Times New Roman" panose="02020603050405020304" pitchFamily="18" charset="0"/>
                <a:ea typeface="FedraSansPro-LightItalic" charset="0"/>
                <a:cs typeface="Times New Roman" panose="02020603050405020304" pitchFamily="18" charset="0"/>
              </a:rPr>
              <a:t>БЛАГОПОЛУЧАТЕЛИ</a:t>
            </a:r>
            <a:endParaRPr lang="ru-RU" altLang="ru-RU" sz="2800" b="1" cap="all" dirty="0">
              <a:solidFill>
                <a:srgbClr val="00642D"/>
              </a:solidFill>
              <a:latin typeface="Times New Roman" panose="02020603050405020304" pitchFamily="18" charset="0"/>
              <a:ea typeface="FedraSansPro-LightItalic" charset="0"/>
              <a:cs typeface="Times New Roman" panose="02020603050405020304" pitchFamily="18" charset="0"/>
            </a:endParaRPr>
          </a:p>
        </p:txBody>
      </p:sp>
      <p:sp>
        <p:nvSpPr>
          <p:cNvPr id="3" name="Shape 485">
            <a:extLst>
              <a:ext uri="{FF2B5EF4-FFF2-40B4-BE49-F238E27FC236}">
                <a16:creationId xmlns:a16="http://schemas.microsoft.com/office/drawing/2014/main" id="{66A7CB49-2F08-424B-AF98-CD02DAD93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17" y="2354256"/>
            <a:ext cx="11487705" cy="391781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3725" dirty="0">
              <a:latin typeface="SB Sans Text Thin" panose="020B0103040504020204" pitchFamily="34" charset="0"/>
              <a:ea typeface="FedraSansPro-Light"/>
              <a:cs typeface="SB Sans Text Thin" panose="020B01030405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67" y="1870471"/>
            <a:ext cx="1529320" cy="13902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315" y="3191637"/>
            <a:ext cx="1389600" cy="138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856" y="1989896"/>
            <a:ext cx="1871618" cy="1389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7889" y="3311085"/>
            <a:ext cx="1420521" cy="14205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609" y="3332257"/>
            <a:ext cx="30192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получат возможность повышения творческого и интеллектуального потенциала, удовлетворения потребности в общении и самореализации.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4758" y="4727310"/>
            <a:ext cx="3019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активности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профессиональных компетенций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потребности в самореализации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48024" y="3531277"/>
            <a:ext cx="3019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развитием ребенка и его достижениями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потребности участия в творческих совместных детско-родительских событиях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14540" y="4781235"/>
            <a:ext cx="3019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Управленцы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качества образования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взаимодействие всех участников образовательных отношений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школьной 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55059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4E96B92-3D58-5640-8F47-6C7FF26FC0A7}"/>
              </a:ext>
            </a:extLst>
          </p:cNvPr>
          <p:cNvGrpSpPr/>
          <p:nvPr/>
        </p:nvGrpSpPr>
        <p:grpSpPr>
          <a:xfrm>
            <a:off x="345851" y="2049508"/>
            <a:ext cx="3753992" cy="1791764"/>
            <a:chOff x="-150473" y="1310509"/>
            <a:chExt cx="2821371" cy="1346628"/>
          </a:xfrm>
        </p:grpSpPr>
        <p:sp>
          <p:nvSpPr>
            <p:cNvPr id="3" name="TextBox 9">
              <a:extLst>
                <a:ext uri="{FF2B5EF4-FFF2-40B4-BE49-F238E27FC236}">
                  <a16:creationId xmlns:a16="http://schemas.microsoft.com/office/drawing/2014/main" id="{8C2CE251-2A30-654D-B8B8-5939418F3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50473" y="2324045"/>
              <a:ext cx="2821371" cy="333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1331"/>
                </a:spcBef>
                <a:buClr>
                  <a:srgbClr val="F69200"/>
                </a:buClr>
                <a:buSzPct val="100000"/>
              </a:pPr>
              <a:r>
                <a:rPr lang="ru-RU" altLang="ru-RU" sz="3200" b="1" cap="all" dirty="0" err="1" smtClean="0">
                  <a:solidFill>
                    <a:srgbClr val="00642D"/>
                  </a:solidFill>
                  <a:latin typeface="Times New Roman" panose="02020603050405020304" pitchFamily="18" charset="0"/>
                  <a:ea typeface="FedraSansPro-LightItalic" charset="0"/>
                  <a:cs typeface="Times New Roman" panose="02020603050405020304" pitchFamily="18" charset="0"/>
                </a:rPr>
                <a:t>ЦЕЛь</a:t>
              </a:r>
              <a:r>
                <a:rPr lang="ru-RU" altLang="ru-RU" sz="3200" b="1" cap="all" dirty="0" smtClean="0">
                  <a:solidFill>
                    <a:srgbClr val="00642D"/>
                  </a:solidFill>
                  <a:latin typeface="Times New Roman" panose="02020603050405020304" pitchFamily="18" charset="0"/>
                  <a:ea typeface="FedraSansPro-LightItalic" charset="0"/>
                  <a:cs typeface="Times New Roman" panose="02020603050405020304" pitchFamily="18" charset="0"/>
                </a:rPr>
                <a:t> </a:t>
              </a:r>
              <a:r>
                <a:rPr lang="ru-RU" altLang="ru-RU" sz="3200" b="1" cap="all" dirty="0">
                  <a:solidFill>
                    <a:srgbClr val="00642D"/>
                  </a:solidFill>
                  <a:latin typeface="Times New Roman" panose="02020603050405020304" pitchFamily="18" charset="0"/>
                  <a:ea typeface="FedraSansPro-LightItalic" charset="0"/>
                  <a:cs typeface="Times New Roman" panose="02020603050405020304" pitchFamily="18" charset="0"/>
                </a:rPr>
                <a:t>ПРОЕКТА </a:t>
              </a:r>
            </a:p>
          </p:txBody>
        </p:sp>
        <p:pic>
          <p:nvPicPr>
            <p:cNvPr id="4" name="Рисунок 3" descr="Головоломка">
              <a:extLst>
                <a:ext uri="{FF2B5EF4-FFF2-40B4-BE49-F238E27FC236}">
                  <a16:creationId xmlns:a16="http://schemas.microsoft.com/office/drawing/2014/main" id="{7C7C77AC-B257-A344-9FE3-03422A199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803012" y="1310509"/>
              <a:ext cx="914400" cy="914400"/>
            </a:xfrm>
            <a:prstGeom prst="rect">
              <a:avLst/>
            </a:prstGeom>
          </p:spPr>
        </p:pic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9AF5EE-AC82-4440-BB51-8E8DA34CB83B}"/>
              </a:ext>
            </a:extLst>
          </p:cNvPr>
          <p:cNvSpPr/>
          <p:nvPr/>
        </p:nvSpPr>
        <p:spPr>
          <a:xfrm>
            <a:off x="3994030" y="2049508"/>
            <a:ext cx="7908378" cy="40112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F69200"/>
              </a:buClr>
              <a:buSzPct val="100000"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Создание комфортной, творческой личностно-развивающей образовательной среды, которая за счет гибкости, многообразия и многофункциональности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позволит: </a:t>
            </a:r>
          </a:p>
          <a:p>
            <a:pPr marL="285750" indent="-285750" algn="just"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создать условия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для самовыражения всех участников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образовательного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процесса через организацию различных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видов деятельности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ea typeface="FedraSansPro-Light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получить качественные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изменения во всех компонентах образовательной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 среды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школы: организационно-технологической,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пространственно-предметной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и социальной, позволяющие нарастить следующие её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параметры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: широту и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активность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улучшить межличностные взаимоотношения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между всеми </a:t>
            </a: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участниками </a:t>
            </a:r>
            <a:r>
              <a:rPr lang="ru-RU" alt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FedraSansPro-Light"/>
                <a:cs typeface="Times New Roman" panose="02020603050405020304" pitchFamily="18" charset="0"/>
              </a:rPr>
              <a:t>образовательного процесса.</a:t>
            </a:r>
            <a:endParaRPr lang="ru-RU" altLang="ru-RU" sz="2000" dirty="0">
              <a:solidFill>
                <a:schemeClr val="tx1"/>
              </a:solidFill>
              <a:latin typeface="Times New Roman" panose="02020603050405020304" pitchFamily="18" charset="0"/>
              <a:ea typeface="FedraSansPro-Ligh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033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>
            <a:extLst>
              <a:ext uri="{FF2B5EF4-FFF2-40B4-BE49-F238E27FC236}">
                <a16:creationId xmlns:a16="http://schemas.microsoft.com/office/drawing/2014/main" id="{9A0411ED-8E0B-3C4C-BBB9-81B66CB82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468" y="1038031"/>
            <a:ext cx="11211863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2400" b="1" cap="all" dirty="0">
                <a:solidFill>
                  <a:srgbClr val="00642D"/>
                </a:solidFill>
                <a:latin typeface="Times New Roman" panose="02020603050405020304" pitchFamily="18" charset="0"/>
                <a:ea typeface="FedraSansPro-LightItalic" charset="0"/>
                <a:cs typeface="Times New Roman" panose="02020603050405020304" pitchFamily="18" charset="0"/>
              </a:rPr>
              <a:t>Результаты проекта и Способы их ДОСТИЖЕНИЯ</a:t>
            </a:r>
          </a:p>
        </p:txBody>
      </p:sp>
      <p:sp>
        <p:nvSpPr>
          <p:cNvPr id="3" name="Shape 485">
            <a:extLst>
              <a:ext uri="{FF2B5EF4-FFF2-40B4-BE49-F238E27FC236}">
                <a16:creationId xmlns:a16="http://schemas.microsoft.com/office/drawing/2014/main" id="{0BB1B01C-C11C-EA42-8CCF-770E25690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617" y="2375749"/>
            <a:ext cx="11434439" cy="344104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3193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3193" dirty="0" smtClean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3193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3193" dirty="0" smtClean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3193" dirty="0" smtClean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3193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3193" dirty="0" smtClean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608354" indent="-608354" algn="just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3193" dirty="0" smtClean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715656"/>
              </p:ext>
            </p:extLst>
          </p:nvPr>
        </p:nvGraphicFramePr>
        <p:xfrm>
          <a:off x="361468" y="1402012"/>
          <a:ext cx="11391024" cy="5388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756">
                  <a:extLst>
                    <a:ext uri="{9D8B030D-6E8A-4147-A177-3AD203B41FA5}">
                      <a16:colId xmlns:a16="http://schemas.microsoft.com/office/drawing/2014/main" val="4258970148"/>
                    </a:ext>
                  </a:extLst>
                </a:gridCol>
                <a:gridCol w="2847756">
                  <a:extLst>
                    <a:ext uri="{9D8B030D-6E8A-4147-A177-3AD203B41FA5}">
                      <a16:colId xmlns:a16="http://schemas.microsoft.com/office/drawing/2014/main" val="197646631"/>
                    </a:ext>
                  </a:extLst>
                </a:gridCol>
                <a:gridCol w="2847756">
                  <a:extLst>
                    <a:ext uri="{9D8B030D-6E8A-4147-A177-3AD203B41FA5}">
                      <a16:colId xmlns:a16="http://schemas.microsoft.com/office/drawing/2014/main" val="3766929136"/>
                    </a:ext>
                  </a:extLst>
                </a:gridCol>
                <a:gridCol w="2847756">
                  <a:extLst>
                    <a:ext uri="{9D8B030D-6E8A-4147-A177-3AD203B41FA5}">
                      <a16:colId xmlns:a16="http://schemas.microsoft.com/office/drawing/2014/main" val="3499967861"/>
                    </a:ext>
                  </a:extLst>
                </a:gridCol>
              </a:tblGrid>
              <a:tr h="408257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Продукты</a:t>
                      </a:r>
                      <a:endParaRPr lang="ru-RU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Эффекты</a:t>
                      </a:r>
                      <a:endParaRPr lang="ru-RU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228527"/>
                  </a:ext>
                </a:extLst>
              </a:tr>
              <a:tr h="3333435">
                <a:tc gridSpan="2"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Коворкинг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зоны</a:t>
                      </a:r>
                    </a:p>
                    <a:p>
                      <a:pPr algn="just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программы курсов внеурочной деятельности</a:t>
                      </a:r>
                    </a:p>
                    <a:p>
                      <a:pPr algn="just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развития МБОУ «СОШ № 5»</a:t>
                      </a:r>
                    </a:p>
                    <a:p>
                      <a:pPr algn="just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Официальные сообщества и группы</a:t>
                      </a:r>
                    </a:p>
                    <a:p>
                      <a:pPr algn="just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Договоры о сотрудничестве и взаимодействии</a:t>
                      </a:r>
                    </a:p>
                    <a:p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Расширение спектра образовательных технологий.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Обновленный перечень курсов внеурочной деятельности, новые возможности для учащихся и педагогов.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эмоционального интеллекта обучающихся.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Развитие личностного потенциала участников образовательных отношений.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Усиление сплоченности, снижение уровня межличностных конфликтов. 	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социальной и творческой активности обучающихся.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Повышение мотивации и качества образования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165956"/>
                  </a:ext>
                </a:extLst>
              </a:tr>
              <a:tr h="408257"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методы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инструментарий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технологии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altLang="ru-RU" sz="1800" b="1" dirty="0" smtClean="0">
                          <a:latin typeface="Times New Roman" panose="02020603050405020304" pitchFamily="18" charset="0"/>
                          <a:ea typeface="FedraSansPro-Light" panose="020B0303040000020004" pitchFamily="34" charset="0"/>
                          <a:cs typeface="Times New Roman" panose="02020603050405020304" pitchFamily="18" charset="0"/>
                        </a:rPr>
                        <a:t>организация работы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954979"/>
                  </a:ext>
                </a:extLst>
              </a:tr>
              <a:tr h="40825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мониторинг, анализ и коррекция, наблюдение, сравнение статистических данных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 и диагностика,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информационно-коммуникационные технологии, проектная технология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творческие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группы,</a:t>
                      </a:r>
                    </a:p>
                    <a:p>
                      <a:pPr algn="ctr"/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фокус-группы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954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466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270AFF0-2211-6442-8A1D-F94F152FD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8477" y="952211"/>
            <a:ext cx="12166602" cy="105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r>
              <a:rPr lang="ru-RU" altLang="ru-RU" sz="3200" b="1" cap="all" dirty="0">
                <a:solidFill>
                  <a:srgbClr val="00642D"/>
                </a:solidFill>
                <a:latin typeface="Times New Roman" panose="02020603050405020304" pitchFamily="18" charset="0"/>
                <a:ea typeface="FedraSansPro-LightItalic" charset="0"/>
                <a:cs typeface="Times New Roman" panose="02020603050405020304" pitchFamily="18" charset="0"/>
              </a:rPr>
              <a:t>оценка </a:t>
            </a:r>
            <a:r>
              <a:rPr lang="ru-RU" altLang="ru-RU" sz="3200" b="1" cap="all" dirty="0" smtClean="0">
                <a:solidFill>
                  <a:srgbClr val="00642D"/>
                </a:solidFill>
                <a:latin typeface="Times New Roman" panose="02020603050405020304" pitchFamily="18" charset="0"/>
                <a:ea typeface="FedraSansPro-LightItalic" charset="0"/>
                <a:cs typeface="Times New Roman" panose="02020603050405020304" pitchFamily="18" charset="0"/>
              </a:rPr>
              <a:t>ПРОЕКТА</a:t>
            </a:r>
          </a:p>
          <a:p>
            <a:pPr algn="ctr">
              <a:lnSpc>
                <a:spcPct val="90000"/>
              </a:lnSpc>
              <a:spcBef>
                <a:spcPts val="1331"/>
              </a:spcBef>
              <a:buClr>
                <a:srgbClr val="F69200"/>
              </a:buClr>
              <a:buSzPct val="100000"/>
            </a:pPr>
            <a:endParaRPr lang="ru-RU" altLang="ru-RU" sz="3200" b="1" cap="all" dirty="0">
              <a:solidFill>
                <a:srgbClr val="00642D"/>
              </a:solidFill>
              <a:latin typeface="Times New Roman" panose="02020603050405020304" pitchFamily="18" charset="0"/>
              <a:ea typeface="FedraSansPro-LightItalic" charset="0"/>
              <a:cs typeface="Times New Roman" panose="02020603050405020304" pitchFamily="18" charset="0"/>
            </a:endParaRPr>
          </a:p>
        </p:txBody>
      </p:sp>
      <p:sp>
        <p:nvSpPr>
          <p:cNvPr id="11" name="Shape 485">
            <a:extLst>
              <a:ext uri="{FF2B5EF4-FFF2-40B4-BE49-F238E27FC236}">
                <a16:creationId xmlns:a16="http://schemas.microsoft.com/office/drawing/2014/main" id="{D9FA7DC6-5D6C-4043-BEB7-4FAA84E6D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862" y="2126295"/>
            <a:ext cx="10289388" cy="417554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1" dirty="0" smtClean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1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1" dirty="0" smtClean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1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456265" indent="-456265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  <a:buFont typeface="Arial" panose="020B0604020202020204" pitchFamily="34" charset="0"/>
              <a:buChar char="•"/>
            </a:pPr>
            <a:endParaRPr lang="ru-RU" altLang="ru-RU" sz="2661" dirty="0" smtClean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2000" dirty="0" smtClean="0">
              <a:latin typeface="Times New Roman" panose="02020603050405020304" pitchFamily="18" charset="0"/>
              <a:ea typeface="FedraSansPro-Light" panose="020B03030400000200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2000" dirty="0" smtClean="0">
              <a:latin typeface="Times New Roman" panose="02020603050405020304" pitchFamily="18" charset="0"/>
              <a:ea typeface="FedraSansPro-Light" panose="020B03030400000200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2000" dirty="0" smtClean="0">
              <a:latin typeface="Times New Roman" panose="02020603050405020304" pitchFamily="18" charset="0"/>
              <a:ea typeface="FedraSansPro-Light" panose="020B03030400000200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endParaRPr lang="ru-RU" altLang="ru-RU" sz="2000" dirty="0" smtClean="0">
              <a:latin typeface="Times New Roman" panose="02020603050405020304" pitchFamily="18" charset="0"/>
              <a:ea typeface="FedraSansPro-Light" panose="020B03030400000200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799"/>
              </a:spcBef>
              <a:buClr>
                <a:srgbClr val="F69200"/>
              </a:buClr>
              <a:buSzPct val="100000"/>
            </a:pPr>
            <a:r>
              <a:rPr lang="ru-RU" altLang="ru-RU" sz="2000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Освещение хода реализации проекта: официальный сайт школы, официальные группы </a:t>
            </a:r>
            <a:r>
              <a:rPr lang="ru-RU" altLang="ru-RU" sz="2000" dirty="0" err="1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altLang="ru-RU" sz="2000" dirty="0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 и </a:t>
            </a:r>
            <a:r>
              <a:rPr lang="ru-RU" altLang="ru-RU" sz="2000" dirty="0" err="1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Т</a:t>
            </a:r>
            <a:r>
              <a:rPr lang="ru-RU" altLang="ru-RU" sz="2000" dirty="0" err="1" smtClean="0">
                <a:latin typeface="Times New Roman" panose="02020603050405020304" pitchFamily="18" charset="0"/>
                <a:ea typeface="FedraSansPro-Light" panose="020B0303040000020004" pitchFamily="34" charset="0"/>
                <a:cs typeface="Times New Roman" panose="02020603050405020304" pitchFamily="18" charset="0"/>
              </a:rPr>
              <a:t>елеграм</a:t>
            </a:r>
            <a:endParaRPr lang="ru-RU" altLang="ru-RU" sz="2000" dirty="0">
              <a:latin typeface="Times New Roman" panose="02020603050405020304" pitchFamily="18" charset="0"/>
              <a:ea typeface="FedraSansPro-Light" panose="020B03030400000200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907367"/>
              </p:ext>
            </p:extLst>
          </p:nvPr>
        </p:nvGraphicFramePr>
        <p:xfrm>
          <a:off x="485007" y="1678011"/>
          <a:ext cx="10177243" cy="4064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8803">
                  <a:extLst>
                    <a:ext uri="{9D8B030D-6E8A-4147-A177-3AD203B41FA5}">
                      <a16:colId xmlns:a16="http://schemas.microsoft.com/office/drawing/2014/main" val="2136174032"/>
                    </a:ext>
                  </a:extLst>
                </a:gridCol>
                <a:gridCol w="3247940">
                  <a:extLst>
                    <a:ext uri="{9D8B030D-6E8A-4147-A177-3AD203B41FA5}">
                      <a16:colId xmlns:a16="http://schemas.microsoft.com/office/drawing/2014/main" val="3069382268"/>
                    </a:ext>
                  </a:extLst>
                </a:gridCol>
                <a:gridCol w="3140500">
                  <a:extLst>
                    <a:ext uri="{9D8B030D-6E8A-4147-A177-3AD203B41FA5}">
                      <a16:colId xmlns:a16="http://schemas.microsoft.com/office/drawing/2014/main" val="3935896605"/>
                    </a:ext>
                  </a:extLst>
                </a:gridCol>
              </a:tblGrid>
              <a:tr h="538557">
                <a:tc>
                  <a:txBody>
                    <a:bodyPr/>
                    <a:lstStyle/>
                    <a:p>
                      <a:pPr algn="ctr"/>
                      <a:r>
                        <a:rPr lang="ru-RU" sz="240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и показатели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оценки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Индикаторы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087770"/>
                  </a:ext>
                </a:extLst>
              </a:tr>
              <a:tr h="68569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Вовлеченность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всех участников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Статистические данные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Вовлеченность не менее 50%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022060"/>
                  </a:ext>
                </a:extLst>
              </a:tr>
              <a:tr h="82837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Состояние эмоционального фона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Стартовый, промежуточный, итоговый мониторинг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Положительная динамика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30451"/>
                  </a:ext>
                </a:extLst>
              </a:tr>
              <a:tr h="81299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в дальнейшей реализации проекта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Анкета удовлетворенности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более 70%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699343"/>
                  </a:ext>
                </a:extLst>
              </a:tr>
              <a:tr h="98382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Личностный потенциал участников образовательных отношений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Наблюдения, анкетирование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Положительная динамика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17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869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9">
            <a:extLst>
              <a:ext uri="{FF2B5EF4-FFF2-40B4-BE49-F238E27FC236}">
                <a16:creationId xmlns:a16="http://schemas.microsoft.com/office/drawing/2014/main" id="{AE2EA696-2BC4-104A-8979-1D8617344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9974"/>
            <a:ext cx="11345183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2800" b="1" cap="all" dirty="0">
                <a:solidFill>
                  <a:srgbClr val="00642D"/>
                </a:solidFill>
                <a:latin typeface="Times New Roman" panose="02020603050405020304" pitchFamily="18" charset="0"/>
                <a:ea typeface="FedraSansPro-LightItalic" charset="0"/>
                <a:cs typeface="Times New Roman" panose="02020603050405020304" pitchFamily="18" charset="0"/>
              </a:rPr>
              <a:t>Риски и Способы их минимизации.</a:t>
            </a:r>
          </a:p>
          <a:p>
            <a:pPr algn="ctr">
              <a:spcBef>
                <a:spcPts val="600"/>
              </a:spcBef>
              <a:buClr>
                <a:srgbClr val="F69200"/>
              </a:buClr>
              <a:buSzPct val="100000"/>
            </a:pPr>
            <a:r>
              <a:rPr lang="ru-RU" altLang="ru-RU" sz="2800" b="1" cap="all" dirty="0">
                <a:solidFill>
                  <a:srgbClr val="00642D"/>
                </a:solidFill>
                <a:latin typeface="Times New Roman" panose="02020603050405020304" pitchFamily="18" charset="0"/>
                <a:ea typeface="FedraSansPro-LightItalic" charset="0"/>
                <a:cs typeface="Times New Roman" panose="02020603050405020304" pitchFamily="18" charset="0"/>
              </a:rPr>
              <a:t>РЕСУРСНОЕ ОБЕСПЕЧЕНИЕ ПРОЕКТА </a:t>
            </a:r>
          </a:p>
        </p:txBody>
      </p:sp>
      <p:sp>
        <p:nvSpPr>
          <p:cNvPr id="17" name="Shape 485">
            <a:extLst>
              <a:ext uri="{FF2B5EF4-FFF2-40B4-BE49-F238E27FC236}">
                <a16:creationId xmlns:a16="http://schemas.microsoft.com/office/drawing/2014/main" id="{4B66E7F2-53BF-F042-97B2-E4E25DFF5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781" y="2551099"/>
            <a:ext cx="11904453" cy="410715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60831" rIns="0" bIns="60831"/>
          <a:lstStyle/>
          <a:p>
            <a:pPr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endParaRPr lang="ru-RU" altLang="ru-RU" sz="133" dirty="0">
              <a:solidFill>
                <a:srgbClr val="22974F"/>
              </a:solidFill>
              <a:latin typeface="Times New Roman" panose="02020603050405020304" pitchFamily="18" charset="0"/>
              <a:ea typeface="FedraSansPro-Light" panose="020B03030400000200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endParaRPr lang="ru-RU" altLang="ru-RU" sz="2661" dirty="0">
              <a:solidFill>
                <a:srgbClr val="22974F"/>
              </a:solidFill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  <a:p>
            <a:pPr marL="270380" indent="-270380" algn="just">
              <a:lnSpc>
                <a:spcPct val="90000"/>
              </a:lnSpc>
              <a:buClr>
                <a:srgbClr val="F69200"/>
              </a:buClr>
              <a:buSzPct val="100000"/>
              <a:defRPr/>
            </a:pPr>
            <a:endParaRPr lang="ru-RU" altLang="ru-RU" sz="3725" dirty="0">
              <a:latin typeface="SB Sans Text Thin" panose="020B0103040504020204" pitchFamily="34" charset="0"/>
              <a:ea typeface="FedraSansPro-Light" panose="020B0303040000020004" pitchFamily="34" charset="0"/>
              <a:cs typeface="SB Sans Text Thin" panose="020B0103040504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503073"/>
              </p:ext>
            </p:extLst>
          </p:nvPr>
        </p:nvGraphicFramePr>
        <p:xfrm>
          <a:off x="310550" y="2195123"/>
          <a:ext cx="11034632" cy="4231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0627">
                  <a:extLst>
                    <a:ext uri="{9D8B030D-6E8A-4147-A177-3AD203B41FA5}">
                      <a16:colId xmlns:a16="http://schemas.microsoft.com/office/drawing/2014/main" val="2019945317"/>
                    </a:ext>
                  </a:extLst>
                </a:gridCol>
                <a:gridCol w="6454005">
                  <a:extLst>
                    <a:ext uri="{9D8B030D-6E8A-4147-A177-3AD203B41FA5}">
                      <a16:colId xmlns:a16="http://schemas.microsoft.com/office/drawing/2014/main" val="3103846465"/>
                    </a:ext>
                  </a:extLst>
                </a:gridCol>
              </a:tblGrid>
              <a:tr h="5037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Риски проекта: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Ресурсы: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895869"/>
                  </a:ext>
                </a:extLst>
              </a:tr>
              <a:tr h="3727799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недостаточно сформированная мотивация коллектива к переменам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времени 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ru-RU" sz="18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возможности</a:t>
                      </a:r>
                    </a:p>
                    <a:p>
                      <a:endParaRPr lang="ru-RU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кадровые</a:t>
                      </a:r>
                      <a:r>
                        <a:rPr lang="ru-RU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(подготовленная управленческая команда для реализации проекта, обученные педагоги)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программно-методические </a:t>
                      </a:r>
                      <a:r>
                        <a:rPr lang="ru-RU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(наличие учебной литературы, информационно-программного обеспечения)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</a:t>
                      </a:r>
                      <a:r>
                        <a:rPr lang="ru-RU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(привлечение бюджетных и внебюджетных средств, участие в </a:t>
                      </a:r>
                      <a:r>
                        <a:rPr lang="ru-RU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грантовых</a:t>
                      </a:r>
                      <a:r>
                        <a:rPr lang="ru-RU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конкурсах)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материальные</a:t>
                      </a:r>
                      <a:r>
                        <a:rPr lang="ru-RU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(МТБ школы и сетевых партнеров)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нормативные,</a:t>
                      </a:r>
                      <a:r>
                        <a:rPr lang="ru-RU" b="1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</a:t>
                      </a:r>
                      <a:r>
                        <a:rPr lang="ru-RU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(разработка локальных актов, создание рабочих групп, психологическое сопровождение участников)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</a:t>
                      </a:r>
                      <a:r>
                        <a:rPr lang="ru-RU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(привлечение социальных партнеров)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ru-RU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</a:t>
                      </a:r>
                      <a:r>
                        <a:rPr lang="ru-RU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(сайт, стендовая информация, буклеты)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01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216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BUDUSHEE_COLORS">
      <a:dk1>
        <a:srgbClr val="333E48"/>
      </a:dk1>
      <a:lt1>
        <a:srgbClr val="FFFFFF"/>
      </a:lt1>
      <a:dk2>
        <a:srgbClr val="FF6633"/>
      </a:dk2>
      <a:lt2>
        <a:srgbClr val="EDEDED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330099"/>
      </a:hlink>
      <a:folHlink>
        <a:srgbClr val="FF99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863</Words>
  <Application>Microsoft Office PowerPoint</Application>
  <PresentationFormat>Широкоэкранный</PresentationFormat>
  <Paragraphs>159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Calibri</vt:lpstr>
      <vt:lpstr>Fedra Sans Pro</vt:lpstr>
      <vt:lpstr>Fedra Sans Pro Bold</vt:lpstr>
      <vt:lpstr>Fedra Sans Pro Book</vt:lpstr>
      <vt:lpstr>FedraSansPro-Light</vt:lpstr>
      <vt:lpstr>FedraSansPro-LightItalic</vt:lpstr>
      <vt:lpstr>SB Sans Text Thin</vt:lpstr>
      <vt:lpstr>Times New Roman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Kitsen, Andrey</dc:creator>
  <cp:lastModifiedBy>ZamUVR</cp:lastModifiedBy>
  <cp:revision>82</cp:revision>
  <cp:lastPrinted>2022-11-17T08:44:08Z</cp:lastPrinted>
  <dcterms:created xsi:type="dcterms:W3CDTF">2021-05-31T10:14:14Z</dcterms:created>
  <dcterms:modified xsi:type="dcterms:W3CDTF">2022-11-17T08:55:35Z</dcterms:modified>
</cp:coreProperties>
</file>