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FBE1222-29CF-4F76-AE69-F81685A8748F}">
  <a:tblStyle styleId="{BFBE1222-29CF-4F76-AE69-F81685A8748F}" styleName="Table_0">
    <a:wholeTbl>
      <a:tcTxStyle b="off" i="off">
        <a:font>
          <a:latin typeface="Times New Roman"/>
          <a:ea typeface="Times New Roman"/>
          <a:cs typeface="Times New Roman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1E6E6"/>
          </a:solidFill>
        </a:fill>
      </a:tcStyle>
    </a:wholeTbl>
    <a:band1H>
      <a:tcTxStyle/>
      <a:tcStyle>
        <a:fill>
          <a:solidFill>
            <a:srgbClr val="E2CACA"/>
          </a:solidFill>
        </a:fill>
      </a:tcStyle>
    </a:band1H>
    <a:band2H>
      <a:tcTxStyle/>
    </a:band2H>
    <a:band1V>
      <a:tcTxStyle/>
      <a:tcStyle>
        <a:fill>
          <a:solidFill>
            <a:srgbClr val="E2CACA"/>
          </a:solidFill>
        </a:fill>
      </a:tcStyle>
    </a:band1V>
    <a:band2V>
      <a:tcTxStyle/>
    </a:band2V>
    <a:lastCol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22" Type="http://schemas.openxmlformats.org/officeDocument/2006/relationships/slide" Target="slides/slide16.xml"/><Relationship Id="rId10" Type="http://schemas.openxmlformats.org/officeDocument/2006/relationships/slide" Target="slides/slide4.xml"/><Relationship Id="rId21" Type="http://schemas.openxmlformats.org/officeDocument/2006/relationships/slide" Target="slides/slide15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" name="Google Shape;19;p2"/>
          <p:cNvSpPr txBox="1"/>
          <p:nvPr>
            <p:ph type="ctrTitle"/>
          </p:nvPr>
        </p:nvSpPr>
        <p:spPr>
          <a:xfrm>
            <a:off x="762000" y="3200400"/>
            <a:ext cx="75438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Impact"/>
              <a:buNone/>
              <a:defRPr sz="8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" type="subTitle"/>
          </p:nvPr>
        </p:nvSpPr>
        <p:spPr>
          <a:xfrm>
            <a:off x="762000" y="4724400"/>
            <a:ext cx="6858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56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44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10" type="dt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11" type="ftr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"/>
          <p:cNvSpPr txBox="1"/>
          <p:nvPr>
            <p:ph idx="12" type="sldNum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/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1"/>
          <p:cNvSpPr txBox="1"/>
          <p:nvPr>
            <p:ph idx="1" type="body"/>
          </p:nvPr>
        </p:nvSpPr>
        <p:spPr>
          <a:xfrm rot="5400000">
            <a:off x="2590800" y="-990600"/>
            <a:ext cx="3886200" cy="7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10" type="dt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11" type="ftr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1"/>
          <p:cNvSpPr txBox="1"/>
          <p:nvPr>
            <p:ph idx="12" type="sldNum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/>
          <p:nvPr>
            <p:ph type="title"/>
          </p:nvPr>
        </p:nvSpPr>
        <p:spPr>
          <a:xfrm rot="5400000">
            <a:off x="-1028700" y="2476500"/>
            <a:ext cx="5410199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2"/>
          <p:cNvSpPr txBox="1"/>
          <p:nvPr>
            <p:ph idx="1" type="body"/>
          </p:nvPr>
        </p:nvSpPr>
        <p:spPr>
          <a:xfrm rot="5400000">
            <a:off x="3009900" y="266701"/>
            <a:ext cx="48768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12"/>
          <p:cNvSpPr txBox="1"/>
          <p:nvPr>
            <p:ph idx="10" type="dt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2"/>
          <p:cNvSpPr txBox="1"/>
          <p:nvPr>
            <p:ph idx="11" type="ftr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2"/>
          <p:cNvSpPr txBox="1"/>
          <p:nvPr>
            <p:ph idx="12" type="sldNum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/>
          <p:nvPr>
            <p:ph idx="10" type="dt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/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" type="body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0" type="dt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1" type="ftr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showMasterSp="0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" name="Google Shape;37;p5"/>
          <p:cNvSpPr txBox="1"/>
          <p:nvPr>
            <p:ph type="title"/>
          </p:nvPr>
        </p:nvSpPr>
        <p:spPr>
          <a:xfrm>
            <a:off x="762000" y="3276600"/>
            <a:ext cx="75438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Impact"/>
              <a:buNone/>
              <a:defRPr b="0" sz="5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" type="body"/>
          </p:nvPr>
        </p:nvSpPr>
        <p:spPr>
          <a:xfrm>
            <a:off x="762000" y="49530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10" type="dt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1" type="ftr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2" type="sldNum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" type="body"/>
          </p:nvPr>
        </p:nvSpPr>
        <p:spPr>
          <a:xfrm>
            <a:off x="762000" y="609601"/>
            <a:ext cx="3657600" cy="3767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46" name="Google Shape;46;p6"/>
          <p:cNvSpPr txBox="1"/>
          <p:nvPr>
            <p:ph idx="2" type="body"/>
          </p:nvPr>
        </p:nvSpPr>
        <p:spPr>
          <a:xfrm>
            <a:off x="4648200" y="609601"/>
            <a:ext cx="3657600" cy="3767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47" name="Google Shape;47;p6"/>
          <p:cNvSpPr txBox="1"/>
          <p:nvPr>
            <p:ph idx="10" type="dt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1" type="ftr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2" type="sldNum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/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Impact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" type="body"/>
          </p:nvPr>
        </p:nvSpPr>
        <p:spPr>
          <a:xfrm>
            <a:off x="758952" y="609600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800"/>
              <a:buNone/>
              <a:defRPr b="0" sz="2800"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7"/>
          <p:cNvSpPr txBox="1"/>
          <p:nvPr>
            <p:ph idx="2" type="body"/>
          </p:nvPr>
        </p:nvSpPr>
        <p:spPr>
          <a:xfrm>
            <a:off x="758952" y="1329264"/>
            <a:ext cx="3657600" cy="3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54" name="Google Shape;54;p7"/>
          <p:cNvSpPr txBox="1"/>
          <p:nvPr>
            <p:ph idx="3" type="body"/>
          </p:nvPr>
        </p:nvSpPr>
        <p:spPr>
          <a:xfrm>
            <a:off x="4645152" y="609600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800"/>
              <a:buNone/>
              <a:defRPr b="0" sz="2800"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7"/>
          <p:cNvSpPr txBox="1"/>
          <p:nvPr>
            <p:ph idx="4" type="body"/>
          </p:nvPr>
        </p:nvSpPr>
        <p:spPr>
          <a:xfrm>
            <a:off x="4645152" y="1329264"/>
            <a:ext cx="3657600" cy="3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56" name="Google Shape;56;p7"/>
          <p:cNvSpPr txBox="1"/>
          <p:nvPr>
            <p:ph idx="10" type="dt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7"/>
          <p:cNvSpPr txBox="1"/>
          <p:nvPr>
            <p:ph idx="11" type="ftr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7"/>
          <p:cNvSpPr txBox="1"/>
          <p:nvPr>
            <p:ph idx="12" type="sldNum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59" name="Google Shape;59;p7"/>
          <p:cNvCxnSpPr/>
          <p:nvPr/>
        </p:nvCxnSpPr>
        <p:spPr>
          <a:xfrm>
            <a:off x="758952" y="1249362"/>
            <a:ext cx="3657600" cy="1588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" name="Google Shape;60;p7"/>
          <p:cNvCxnSpPr/>
          <p:nvPr/>
        </p:nvCxnSpPr>
        <p:spPr>
          <a:xfrm>
            <a:off x="4645152" y="1249362"/>
            <a:ext cx="3657600" cy="1588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 txBox="1"/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"/>
          <p:cNvSpPr txBox="1"/>
          <p:nvPr>
            <p:ph idx="10" type="dt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8"/>
          <p:cNvSpPr txBox="1"/>
          <p:nvPr>
            <p:ph idx="11" type="ftr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8"/>
          <p:cNvSpPr txBox="1"/>
          <p:nvPr>
            <p:ph idx="12" type="sldNum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/>
          <p:nvPr>
            <p:ph type="title"/>
          </p:nvPr>
        </p:nvSpPr>
        <p:spPr>
          <a:xfrm>
            <a:off x="762000" y="4572000"/>
            <a:ext cx="678484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Impact"/>
              <a:buNone/>
              <a:defRPr b="0"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idx="1" type="body"/>
          </p:nvPr>
        </p:nvSpPr>
        <p:spPr>
          <a:xfrm>
            <a:off x="3710866" y="457200"/>
            <a:ext cx="4594934" cy="411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68300" lvl="1" marL="914400" algn="l">
              <a:spcBef>
                <a:spcPts val="440"/>
              </a:spcBef>
              <a:spcAft>
                <a:spcPts val="0"/>
              </a:spcAft>
              <a:buSzPts val="2200"/>
              <a:buChar char="•"/>
              <a:defRPr sz="22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/>
        </p:txBody>
      </p:sp>
      <p:sp>
        <p:nvSpPr>
          <p:cNvPr id="69" name="Google Shape;69;p9"/>
          <p:cNvSpPr txBox="1"/>
          <p:nvPr>
            <p:ph idx="2" type="body"/>
          </p:nvPr>
        </p:nvSpPr>
        <p:spPr>
          <a:xfrm>
            <a:off x="762001" y="457200"/>
            <a:ext cx="2673657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0" name="Google Shape;70;p9"/>
          <p:cNvSpPr txBox="1"/>
          <p:nvPr>
            <p:ph idx="10" type="dt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"/>
          <p:cNvSpPr txBox="1"/>
          <p:nvPr>
            <p:ph idx="11" type="ftr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9"/>
          <p:cNvSpPr txBox="1"/>
          <p:nvPr>
            <p:ph idx="12" type="sldNum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73" name="Google Shape;73;p9"/>
          <p:cNvCxnSpPr/>
          <p:nvPr/>
        </p:nvCxnSpPr>
        <p:spPr>
          <a:xfrm rot="5400000">
            <a:off x="1677194" y="2514600"/>
            <a:ext cx="3810000" cy="1588"/>
          </a:xfrm>
          <a:prstGeom prst="straightConnector1">
            <a:avLst/>
          </a:prstGeom>
          <a:noFill/>
          <a:ln cap="flat" cmpd="sng" w="15875">
            <a:solidFill>
              <a:srgbClr val="97979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 txBox="1"/>
          <p:nvPr>
            <p:ph type="title"/>
          </p:nvPr>
        </p:nvSpPr>
        <p:spPr>
          <a:xfrm>
            <a:off x="758952" y="4572000"/>
            <a:ext cx="678484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Impact"/>
              <a:buNone/>
              <a:defRPr b="0"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"/>
          <p:cNvSpPr/>
          <p:nvPr>
            <p:ph idx="2" type="pic"/>
          </p:nvPr>
        </p:nvSpPr>
        <p:spPr>
          <a:xfrm>
            <a:off x="777240" y="457200"/>
            <a:ext cx="7543800" cy="2895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7" name="Google Shape;77;p10"/>
          <p:cNvSpPr txBox="1"/>
          <p:nvPr>
            <p:ph idx="1" type="body"/>
          </p:nvPr>
        </p:nvSpPr>
        <p:spPr>
          <a:xfrm>
            <a:off x="850392" y="3505200"/>
            <a:ext cx="7391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8" name="Google Shape;78;p10"/>
          <p:cNvSpPr txBox="1"/>
          <p:nvPr>
            <p:ph idx="10" type="dt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0"/>
          <p:cNvSpPr txBox="1"/>
          <p:nvPr>
            <p:ph idx="11" type="ftr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0"/>
          <p:cNvSpPr txBox="1"/>
          <p:nvPr>
            <p:ph idx="12" type="sldNum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Impact"/>
              <a:buNone/>
              <a:defRPr b="0" i="0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8300" lvl="1" marL="914400" marR="0" rtl="0" algn="l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5" name="Google Shape;15;p1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Relationship Id="rId4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Relationship Id="rId4" Type="http://schemas.openxmlformats.org/officeDocument/2006/relationships/image" Target="../media/image21.png"/><Relationship Id="rId5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1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4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/>
          <p:nvPr>
            <p:ph type="ctrTitle"/>
          </p:nvPr>
        </p:nvSpPr>
        <p:spPr>
          <a:xfrm>
            <a:off x="2286000" y="762000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lang="ru-RU" sz="3600">
                <a:solidFill>
                  <a:schemeClr val="lt1"/>
                </a:solidFill>
              </a:rPr>
              <a:t>РАЦИОНАЛЬНОЕ ПИТАНИЕ ДЕТЕЙ ШКОЛЬНОГО ВОЗРАСТА</a:t>
            </a:r>
            <a:endParaRPr sz="3600">
              <a:solidFill>
                <a:schemeClr val="lt1"/>
              </a:solidFill>
            </a:endParaRPr>
          </a:p>
        </p:txBody>
      </p:sp>
      <p:pic>
        <p:nvPicPr>
          <p:cNvPr descr="e39f858172ab1f600ec6207988069404.jpg" id="98" name="Google Shape;9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2649" y="2209800"/>
            <a:ext cx="5712643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0" y="589246"/>
            <a:ext cx="1190873" cy="135731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3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ru-RU" sz="1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Иллюстративное фото из сети Интернет</a:t>
            </a:r>
            <a:endParaRPr b="0" i="0" sz="1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 txBox="1"/>
          <p:nvPr>
            <p:ph type="title"/>
          </p:nvPr>
        </p:nvSpPr>
        <p:spPr>
          <a:xfrm>
            <a:off x="762000" y="685800"/>
            <a:ext cx="7581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Impact"/>
              <a:buNone/>
            </a:pPr>
            <a:r>
              <a:rPr lang="ru-RU" sz="2400"/>
              <a:t>ЗНАЧЕНИЕ МИНЕРАЛЬНОГО СОСТАВА ПИЩИ В ПИТАНИИ ШКОЛЬНИКА</a:t>
            </a:r>
            <a:endParaRPr sz="2400"/>
          </a:p>
        </p:txBody>
      </p:sp>
      <p:pic>
        <p:nvPicPr>
          <p:cNvPr descr="C:\Users\Mishkileev.ALPHA\Desktop\29.01.2021\ИНФ минеральные вещества в продуктах вар 22.png" id="182" name="Google Shape;18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371600"/>
            <a:ext cx="9009269" cy="5059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/>
          <p:nvPr>
            <p:ph idx="4294967295" type="body"/>
          </p:nvPr>
        </p:nvSpPr>
        <p:spPr>
          <a:xfrm>
            <a:off x="762000" y="381000"/>
            <a:ext cx="4114799" cy="58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442913" lvl="0" marL="0" rtl="0" algn="just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ru-RU" sz="1700">
                <a:latin typeface="Times New Roman"/>
                <a:ea typeface="Times New Roman"/>
                <a:cs typeface="Times New Roman"/>
                <a:sym typeface="Times New Roman"/>
              </a:rPr>
              <a:t>Минеральные соли являются обязательной составной частью крови, гормонов, ферментов и др., используются для построения костной, мышечной, нервной и других тканей, участвуют в процессах обмена веществ, в поддержании необходимого давления в клетках и других сложных процессах.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42913" lvl="0" marL="0" rtl="0" algn="just">
              <a:spcBef>
                <a:spcPts val="340"/>
              </a:spcBef>
              <a:spcAft>
                <a:spcPts val="0"/>
              </a:spcAft>
              <a:buSzPts val="1700"/>
              <a:buNone/>
            </a:pPr>
            <a:r>
              <a:rPr lang="ru-RU" sz="1700">
                <a:latin typeface="Times New Roman"/>
                <a:ea typeface="Times New Roman"/>
                <a:cs typeface="Times New Roman"/>
                <a:sym typeface="Times New Roman"/>
              </a:rPr>
              <a:t>Особенно важное значение для детей имеют кальций и фосфор, которые являются основными структурными компонентами скелета. </a:t>
            </a:r>
            <a:endParaRPr sz="1700"/>
          </a:p>
          <a:p>
            <a:pPr indent="442913" lvl="0" marL="0" rtl="0" algn="just">
              <a:spcBef>
                <a:spcPts val="340"/>
              </a:spcBef>
              <a:spcAft>
                <a:spcPts val="0"/>
              </a:spcAft>
              <a:buSzPts val="1700"/>
              <a:buNone/>
            </a:pPr>
            <a:r>
              <a:rPr lang="ru-RU" sz="1700">
                <a:latin typeface="Times New Roman"/>
                <a:ea typeface="Times New Roman"/>
                <a:cs typeface="Times New Roman"/>
                <a:sym typeface="Times New Roman"/>
              </a:rPr>
              <a:t>В школьном возрасте требуется около 1,1 – 1,2 г кальция в сутки, и столько же фосфора. Особенно много кальция содержится в молоке и молочных продуктах. Кальций молока усваивается полностью. </a:t>
            </a:r>
            <a:endParaRPr/>
          </a:p>
          <a:p>
            <a:pPr indent="442913" lvl="0" marL="0" rtl="0" algn="just">
              <a:spcBef>
                <a:spcPts val="340"/>
              </a:spcBef>
              <a:spcAft>
                <a:spcPts val="0"/>
              </a:spcAft>
              <a:buSzPts val="1700"/>
              <a:buNone/>
            </a:pPr>
            <a:r>
              <a:rPr lang="ru-RU" sz="1700">
                <a:latin typeface="Times New Roman"/>
                <a:ea typeface="Times New Roman"/>
                <a:cs typeface="Times New Roman"/>
                <a:sym typeface="Times New Roman"/>
              </a:rPr>
              <a:t>Для удовлетворения суточной потребности в кальции достаточно употребить 300-350 мл молока или 10-15 г сыра. Источником фосфора в детском питании являются яйца, сыр, мясо, рыба, овсяная крупа, бобовые и др. </a:t>
            </a:r>
            <a:endParaRPr sz="1700"/>
          </a:p>
        </p:txBody>
      </p:sp>
      <p:pic>
        <p:nvPicPr>
          <p:cNvPr descr="https://sovdok.ru/wp-content/uploads/kislomolochnye-produkty-8.jpg" id="188" name="Google Shape;18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0579" y="3048000"/>
            <a:ext cx="3352800" cy="2971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backend.tomsk.ru/api/v1/news-image/850216.jpg" id="189" name="Google Shape;18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0579" y="533400"/>
            <a:ext cx="33528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3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Иллюстративные фото из сети Интернет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237" y="1161069"/>
            <a:ext cx="2819797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4"/>
          <p:cNvSpPr txBox="1"/>
          <p:nvPr>
            <p:ph type="title"/>
          </p:nvPr>
        </p:nvSpPr>
        <p:spPr>
          <a:xfrm>
            <a:off x="762000" y="457200"/>
            <a:ext cx="7620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Impact"/>
              <a:buNone/>
            </a:pPr>
            <a:r>
              <a:rPr lang="ru-RU" sz="2200"/>
              <a:t>НА ЧТО ОБРАТИТЬ ВНИМАНИЕ ПРИ ПЛАНИРОВАНИИ РАЦИОНА ПИТАНИЯ РЕБЕНКА В ПЕРВУЮ ОЧЕРЕДЬ?</a:t>
            </a:r>
            <a:endParaRPr sz="2200"/>
          </a:p>
        </p:txBody>
      </p:sp>
      <p:sp>
        <p:nvSpPr>
          <p:cNvPr id="197" name="Google Shape;197;p24"/>
          <p:cNvSpPr txBox="1"/>
          <p:nvPr>
            <p:ph idx="1" type="body"/>
          </p:nvPr>
        </p:nvSpPr>
        <p:spPr>
          <a:xfrm>
            <a:off x="3460034" y="990600"/>
            <a:ext cx="4845766" cy="54071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42913" lvl="0" marL="442913" rtl="0" algn="just">
              <a:spcBef>
                <a:spcPts val="0"/>
              </a:spcBef>
              <a:spcAft>
                <a:spcPts val="0"/>
              </a:spcAft>
              <a:buSzPts val="1700"/>
              <a:buFont typeface="Noto Sans Symbols"/>
              <a:buChar char="❑"/>
            </a:pPr>
            <a:r>
              <a:rPr lang="ru-RU" sz="1700">
                <a:latin typeface="Times New Roman"/>
                <a:ea typeface="Times New Roman"/>
                <a:cs typeface="Times New Roman"/>
                <a:sym typeface="Times New Roman"/>
              </a:rPr>
              <a:t>При выборе зерновых продуктов отдавайте предпочтение цельнозерновым хлебобулочным изделиям, макаронам, кашам. Обращайте внимание на продукты, обогащенные витаминами и минеральными веществами.</a:t>
            </a:r>
            <a:endParaRPr/>
          </a:p>
          <a:p>
            <a:pPr indent="-442913" lvl="0" marL="442913" rtl="0" algn="just">
              <a:spcBef>
                <a:spcPts val="340"/>
              </a:spcBef>
              <a:spcAft>
                <a:spcPts val="0"/>
              </a:spcAft>
              <a:buSzPts val="1700"/>
              <a:buFont typeface="Noto Sans Symbols"/>
              <a:buChar char="❑"/>
            </a:pPr>
            <a:r>
              <a:rPr lang="ru-RU" sz="1700">
                <a:latin typeface="Times New Roman"/>
                <a:ea typeface="Times New Roman"/>
                <a:cs typeface="Times New Roman"/>
                <a:sym typeface="Times New Roman"/>
              </a:rPr>
              <a:t>Предлагайте ребенку в качестве гарнира свежие (в виде салатов) или тушеные овощи, отварной картофель или пюре, но не жареный.</a:t>
            </a:r>
            <a:endParaRPr/>
          </a:p>
          <a:p>
            <a:pPr indent="-442913" lvl="0" marL="442913" rtl="0" algn="just">
              <a:spcBef>
                <a:spcPts val="340"/>
              </a:spcBef>
              <a:spcAft>
                <a:spcPts val="0"/>
              </a:spcAft>
              <a:buSzPts val="1700"/>
              <a:buFont typeface="Noto Sans Symbols"/>
              <a:buChar char="❑"/>
            </a:pPr>
            <a:r>
              <a:rPr lang="ru-RU" sz="1700">
                <a:latin typeface="Times New Roman"/>
                <a:ea typeface="Times New Roman"/>
                <a:cs typeface="Times New Roman"/>
                <a:sym typeface="Times New Roman"/>
              </a:rPr>
              <a:t>Мясные и рыбные блюда лучше употреблять в тушеном, отварном виде или приготовленные на пару.</a:t>
            </a:r>
            <a:endParaRPr/>
          </a:p>
          <a:p>
            <a:pPr indent="-442913" lvl="0" marL="442913" rtl="0" algn="just">
              <a:spcBef>
                <a:spcPts val="340"/>
              </a:spcBef>
              <a:spcAft>
                <a:spcPts val="0"/>
              </a:spcAft>
              <a:buSzPts val="1700"/>
              <a:buFont typeface="Noto Sans Symbols"/>
              <a:buChar char="❑"/>
            </a:pPr>
            <a:r>
              <a:rPr lang="ru-RU" sz="1700">
                <a:latin typeface="Times New Roman"/>
                <a:ea typeface="Times New Roman"/>
                <a:cs typeface="Times New Roman"/>
                <a:sym typeface="Times New Roman"/>
              </a:rPr>
              <a:t>Избегайте появления в меню школьника жареных блюд, жирных чипсов, соленых сухариков,  FAST-FOOD. Так как употребление таких продуктов может привести к развитию заболеваний желудочно-кишечного тракта и нарушению обменных процессов в организме.</a:t>
            </a:r>
            <a:endParaRPr/>
          </a:p>
        </p:txBody>
      </p:sp>
      <p:pic>
        <p:nvPicPr>
          <p:cNvPr descr="http://turmanoff.ru/wp-content/uploads/2020/09/obeziteye-hayir.jpg" id="198" name="Google Shape;19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235" y="3276600"/>
            <a:ext cx="2971800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Иллюстративные фото из сети Интернет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 txBox="1"/>
          <p:nvPr>
            <p:ph idx="4294967295" type="body"/>
          </p:nvPr>
        </p:nvSpPr>
        <p:spPr>
          <a:xfrm>
            <a:off x="741575" y="1143001"/>
            <a:ext cx="4897225" cy="5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42913" lvl="0" marL="442913" rtl="0" algn="just">
              <a:spcBef>
                <a:spcPts val="0"/>
              </a:spcBef>
              <a:spcAft>
                <a:spcPts val="0"/>
              </a:spcAft>
              <a:buSzPts val="1700"/>
              <a:buFont typeface="Noto Sans Symbols"/>
              <a:buChar char="❑"/>
            </a:pPr>
            <a:r>
              <a:rPr lang="ru-RU" sz="1700"/>
              <a:t>В рационе Вашего ребенка должно быть много овощей и фруктов. Они содержат не только некоторые необходимые детскому организму витамины и минералы, но и пищевые волокна, органические кислоты, улучшающие всасывание железа и других микроэлементов, и полезных веществ. </a:t>
            </a:r>
            <a:endParaRPr/>
          </a:p>
          <a:p>
            <a:pPr indent="-442913" lvl="0" marL="442913" rtl="0" algn="just">
              <a:spcBef>
                <a:spcPts val="340"/>
              </a:spcBef>
              <a:spcAft>
                <a:spcPts val="0"/>
              </a:spcAft>
              <a:buSzPts val="1700"/>
              <a:buFont typeface="Noto Sans Symbols"/>
              <a:buChar char="❑"/>
            </a:pPr>
            <a:r>
              <a:rPr lang="ru-RU" sz="1700"/>
              <a:t>Фрукты, ягоды, овощи и зелень являются обязательной составной частью питания. Они являются незаменимым источником витаминов С, Р, провитамина А (каротина), витамина Е, легкоусвояемых углеводов - глюкозы и фруктозы, органических кислот, пектинов и пищевых волокон, минералов и микроэлементов. </a:t>
            </a:r>
            <a:endParaRPr/>
          </a:p>
          <a:p>
            <a:pPr indent="-442913" lvl="0" marL="442913" rtl="0" algn="just">
              <a:spcBef>
                <a:spcPts val="340"/>
              </a:spcBef>
              <a:spcAft>
                <a:spcPts val="0"/>
              </a:spcAft>
              <a:buSzPts val="1700"/>
              <a:buFont typeface="Noto Sans Symbols"/>
              <a:buChar char="❑"/>
            </a:pPr>
            <a:r>
              <a:rPr lang="ru-RU" sz="1700">
                <a:latin typeface="Times New Roman"/>
                <a:ea typeface="Times New Roman"/>
                <a:cs typeface="Times New Roman"/>
                <a:sym typeface="Times New Roman"/>
              </a:rPr>
              <a:t>Постарайтесь, чтобы ребенок всегда имел с собой яблоко или какой-нибудь другой фрукт, зерновой батончик, сок, как дополнительное питание между основными приемами пищи. </a:t>
            </a:r>
            <a:endParaRPr/>
          </a:p>
        </p:txBody>
      </p:sp>
      <p:sp>
        <p:nvSpPr>
          <p:cNvPr id="205" name="Google Shape;205;p25"/>
          <p:cNvSpPr txBox="1"/>
          <p:nvPr/>
        </p:nvSpPr>
        <p:spPr>
          <a:xfrm>
            <a:off x="762000" y="457200"/>
            <a:ext cx="7620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Impact"/>
              <a:buNone/>
            </a:pPr>
            <a:r>
              <a:rPr lang="ru-RU" sz="2200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НА ЧТО ОБРАТИТЬ ВНИМАНИЕ ПРИ ПЛАНИРОВАНИИ РАЦИОНА ПИТАНИЯ РЕБЕНКА В ПЕРВУЮ ОЧЕРЕДЬ?</a:t>
            </a:r>
            <a:endParaRPr sz="2200">
              <a:solidFill>
                <a:srgbClr val="26262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descr="https://jooinn.com/images/book-and-apple-9.jpg" id="206" name="Google Shape;206;p25"/>
          <p:cNvPicPr preferRelativeResize="0"/>
          <p:nvPr/>
        </p:nvPicPr>
        <p:blipFill rotWithShape="1">
          <a:blip r:embed="rId3">
            <a:alphaModFix/>
          </a:blip>
          <a:srcRect b="5503" l="26769" r="7546" t="20048"/>
          <a:stretch/>
        </p:blipFill>
        <p:spPr>
          <a:xfrm flipH="1">
            <a:off x="5436442" y="3659200"/>
            <a:ext cx="3174158" cy="23984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asyamba.ru/%D1%84%D1%80%D1%83%D0%BA%D1%82%D1%8B-%D0%BA%D0%B0%D1%80%D1%82%D0%B8%D0%BD%D0%BA%D0%B8/2-%D1%84%D1%80%D1%83%D0%BA%D1%82%D0%BE%D0%B2%D1%8B%D0%B5-%D0%BA%D0%B0%D1%80%D1%82%D0%B8%D0%BD%D0%BA%D0%B8.jpg" id="207" name="Google Shape;20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1199" y="1448340"/>
            <a:ext cx="2700143" cy="223599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5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Иллюстративные фото из сети Интернет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3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6"/>
          <p:cNvSpPr txBox="1"/>
          <p:nvPr>
            <p:ph idx="4294967295" type="body"/>
          </p:nvPr>
        </p:nvSpPr>
        <p:spPr>
          <a:xfrm>
            <a:off x="3810000" y="1447801"/>
            <a:ext cx="45720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42913" lvl="0" marL="442913" rtl="0" algn="just">
              <a:spcBef>
                <a:spcPts val="0"/>
              </a:spcBef>
              <a:spcAft>
                <a:spcPts val="0"/>
              </a:spcAft>
              <a:buSzPts val="1700"/>
              <a:buFont typeface="Noto Sans Symbols"/>
              <a:buChar char="❑"/>
            </a:pPr>
            <a:r>
              <a:rPr lang="ru-RU" sz="1700"/>
              <a:t>Помните, что молоко и молочные продукты – залог «здоровья» костей ребенка. Постарайтесь сделать так, чтобы молоко стало любимым напитком в рационе питания детей. Оно может прекрасно утолять жажду и заменить сладкие газированные напитки.</a:t>
            </a:r>
            <a:endParaRPr/>
          </a:p>
          <a:p>
            <a:pPr indent="-442913" lvl="0" marL="442913" rtl="0" algn="just">
              <a:spcBef>
                <a:spcPts val="340"/>
              </a:spcBef>
              <a:spcAft>
                <a:spcPts val="0"/>
              </a:spcAft>
              <a:buSzPts val="1700"/>
              <a:buFont typeface="Noto Sans Symbols"/>
              <a:buChar char="❑"/>
            </a:pPr>
            <a:r>
              <a:rPr lang="ru-RU" sz="1700"/>
              <a:t>Продукты с высоким содержанием белка – мясо, птица, рыба, яйца – необходимы для нормального роста и развития школьника. </a:t>
            </a:r>
            <a:endParaRPr sz="1700"/>
          </a:p>
          <a:p>
            <a:pPr indent="-442913" lvl="0" marL="442913" rtl="0" algn="just">
              <a:spcBef>
                <a:spcPts val="340"/>
              </a:spcBef>
              <a:spcAft>
                <a:spcPts val="0"/>
              </a:spcAft>
              <a:buSzPts val="1700"/>
              <a:buFont typeface="Noto Sans Symbols"/>
              <a:buChar char="❑"/>
            </a:pPr>
            <a:r>
              <a:rPr lang="ru-RU" sz="1700"/>
              <a:t>Отдавайте предпочтение свеже-приготовленным мясным продуктам, а не консервам и колбасам. </a:t>
            </a:r>
            <a:endParaRPr/>
          </a:p>
          <a:p>
            <a:pPr indent="-442913" lvl="0" marL="442913" rtl="0" algn="just">
              <a:spcBef>
                <a:spcPts val="340"/>
              </a:spcBef>
              <a:spcAft>
                <a:spcPts val="0"/>
              </a:spcAft>
              <a:buSzPts val="1700"/>
              <a:buFont typeface="Noto Sans Symbols"/>
              <a:buChar char="❑"/>
            </a:pPr>
            <a:r>
              <a:rPr lang="ru-RU" sz="1700"/>
              <a:t>Включайте рыбные блюда в меню ребенка не менее 3-х раз в неделю: они содержат необходимые ребенку жирные кислоты, а морская рыба – еще фосфор и йод. </a:t>
            </a:r>
            <a:endParaRPr sz="1700"/>
          </a:p>
        </p:txBody>
      </p:sp>
      <p:sp>
        <p:nvSpPr>
          <p:cNvPr id="214" name="Google Shape;214;p26"/>
          <p:cNvSpPr txBox="1"/>
          <p:nvPr/>
        </p:nvSpPr>
        <p:spPr>
          <a:xfrm>
            <a:off x="762000" y="457200"/>
            <a:ext cx="7620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Impact"/>
              <a:buNone/>
            </a:pPr>
            <a:r>
              <a:rPr lang="ru-RU" sz="2200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НА ЧТО ОБРАТИТЬ ВНИМАНИЕ ПРИ ПЛАНИРОВАНИИ РАЦИОНА ПИТАНИЯ РЕБЕНКА В ПЕРВУЮ ОЧЕРЕДЬ?</a:t>
            </a:r>
            <a:endParaRPr sz="2200">
              <a:solidFill>
                <a:srgbClr val="26262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descr="https://rebrand.com.pl/wp-content/uploads/2019/05/mleko-2-2.jpg" id="215" name="Google Shape;215;p26"/>
          <p:cNvPicPr preferRelativeResize="0"/>
          <p:nvPr/>
        </p:nvPicPr>
        <p:blipFill rotWithShape="1">
          <a:blip r:embed="rId3">
            <a:alphaModFix/>
          </a:blip>
          <a:srcRect b="0" l="17249" r="16565" t="0"/>
          <a:stretch/>
        </p:blipFill>
        <p:spPr>
          <a:xfrm>
            <a:off x="772998" y="1600200"/>
            <a:ext cx="3075159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thumbs.dreamstime.com/b/roast-beef-potatoes-23746074.jpg" id="216" name="Google Shape;21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177" y="4038600"/>
            <a:ext cx="2667000" cy="21669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pinclipart.com/picdir/middle/314-3145083_plates-clipart-fried-fish-png-download.png" id="217" name="Google Shape;217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9223" y="3600254"/>
            <a:ext cx="2694213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6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Иллюстративные фото из сети Интернет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7"/>
          <p:cNvSpPr txBox="1"/>
          <p:nvPr>
            <p:ph idx="4294967295" type="body"/>
          </p:nvPr>
        </p:nvSpPr>
        <p:spPr>
          <a:xfrm>
            <a:off x="762000" y="1371600"/>
            <a:ext cx="4419601" cy="502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42913" lvl="0" marL="442913" rtl="0" algn="just">
              <a:spcBef>
                <a:spcPts val="0"/>
              </a:spcBef>
              <a:spcAft>
                <a:spcPts val="0"/>
              </a:spcAft>
              <a:buSzPts val="1700"/>
              <a:buFont typeface="Noto Sans Symbols"/>
              <a:buChar char="❑"/>
            </a:pPr>
            <a:r>
              <a:rPr lang="ru-RU" sz="1700">
                <a:latin typeface="Times New Roman"/>
                <a:ea typeface="Times New Roman"/>
                <a:cs typeface="Times New Roman"/>
                <a:sym typeface="Times New Roman"/>
              </a:rPr>
              <a:t>Не давайте ребенку шоколадных батончиков, чипсов, сухариков, газированных напитков. </a:t>
            </a:r>
            <a:endParaRPr/>
          </a:p>
          <a:p>
            <a:pPr indent="-442913" lvl="0" marL="442913" rtl="0" algn="just">
              <a:spcBef>
                <a:spcPts val="340"/>
              </a:spcBef>
              <a:spcAft>
                <a:spcPts val="0"/>
              </a:spcAft>
              <a:buSzPts val="1700"/>
              <a:buFont typeface="Noto Sans Symbols"/>
              <a:buChar char="❑"/>
            </a:pPr>
            <a:r>
              <a:rPr lang="ru-RU" sz="1700">
                <a:latin typeface="Times New Roman"/>
                <a:ea typeface="Times New Roman"/>
                <a:cs typeface="Times New Roman"/>
                <a:sym typeface="Times New Roman"/>
              </a:rPr>
              <a:t>Выработайте у ребенка негативное отношение к этим продуктам, рассказывая об их вредном влиянии на здоровье и внешность.</a:t>
            </a:r>
            <a:endParaRPr/>
          </a:p>
          <a:p>
            <a:pPr indent="-442913" lvl="0" marL="442913" rtl="0" algn="just">
              <a:spcBef>
                <a:spcPts val="340"/>
              </a:spcBef>
              <a:spcAft>
                <a:spcPts val="0"/>
              </a:spcAft>
              <a:buSzPts val="1700"/>
              <a:buFont typeface="Noto Sans Symbols"/>
              <a:buChar char="❑"/>
            </a:pPr>
            <a:r>
              <a:rPr lang="ru-RU" sz="1700">
                <a:latin typeface="Times New Roman"/>
                <a:ea typeface="Times New Roman"/>
                <a:cs typeface="Times New Roman"/>
                <a:sym typeface="Times New Roman"/>
              </a:rPr>
              <a:t>Шоколад и шоколадные конфеты повышают возбудимость нервной системы, могут вызывать аллергию, поэтому давать часто их детям не следует.</a:t>
            </a:r>
            <a:endParaRPr/>
          </a:p>
          <a:p>
            <a:pPr indent="-442913" lvl="0" marL="442913" rtl="0" algn="just">
              <a:spcBef>
                <a:spcPts val="340"/>
              </a:spcBef>
              <a:spcAft>
                <a:spcPts val="0"/>
              </a:spcAft>
              <a:buSzPts val="1700"/>
              <a:buFont typeface="Noto Sans Symbols"/>
              <a:buChar char="❑"/>
            </a:pPr>
            <a:r>
              <a:rPr lang="ru-RU" sz="1700">
                <a:latin typeface="Times New Roman"/>
                <a:ea typeface="Times New Roman"/>
                <a:cs typeface="Times New Roman"/>
                <a:sym typeface="Times New Roman"/>
              </a:rPr>
              <a:t>На ночь давать детям сладости также не рекомендуется, так как кислота, образующаяся в полости рта после их употребления, способствует возникновению кариеса зубов.</a:t>
            </a:r>
            <a:endParaRPr/>
          </a:p>
        </p:txBody>
      </p:sp>
      <p:sp>
        <p:nvSpPr>
          <p:cNvPr id="224" name="Google Shape;224;p27"/>
          <p:cNvSpPr txBox="1"/>
          <p:nvPr/>
        </p:nvSpPr>
        <p:spPr>
          <a:xfrm>
            <a:off x="762000" y="457200"/>
            <a:ext cx="7620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Impact"/>
              <a:buNone/>
            </a:pPr>
            <a:r>
              <a:rPr lang="ru-RU" sz="2200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НА ЧТО ОБРАТИТЬ ВНИМАНИЕ ПРИ ПЛАНИРОВАНИИ РАЦИОНА ПИТАНИЯ РЕБЕНКА В ПЕРВУЮ ОЧЕРЕДЬ?</a:t>
            </a:r>
            <a:endParaRPr sz="2200">
              <a:solidFill>
                <a:srgbClr val="26262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grpSp>
        <p:nvGrpSpPr>
          <p:cNvPr id="225" name="Google Shape;225;p27"/>
          <p:cNvGrpSpPr/>
          <p:nvPr/>
        </p:nvGrpSpPr>
        <p:grpSpPr>
          <a:xfrm>
            <a:off x="5334000" y="1638300"/>
            <a:ext cx="3205353" cy="4191000"/>
            <a:chOff x="621383" y="1671294"/>
            <a:chExt cx="3205353" cy="4191000"/>
          </a:xfrm>
        </p:grpSpPr>
        <p:pic>
          <p:nvPicPr>
            <p:cNvPr descr="http://fitnessomaniya.ru/wp-content/uploads/2015/01/bad-food2-646x800.jpg" id="226" name="Google Shape;226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21383" y="1671294"/>
              <a:ext cx="3205353" cy="4191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27"/>
            <p:cNvSpPr/>
            <p:nvPr/>
          </p:nvSpPr>
          <p:spPr>
            <a:xfrm>
              <a:off x="621383" y="2133600"/>
              <a:ext cx="3205353" cy="3200400"/>
            </a:xfrm>
            <a:prstGeom prst="noSmoking">
              <a:avLst>
                <a:gd fmla="val 4832" name="adj"/>
              </a:avLst>
            </a:prstGeom>
            <a:solidFill>
              <a:schemeClr val="accent1"/>
            </a:solidFill>
            <a:ln cap="flat" cmpd="sng" w="222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28" name="Google Shape;228;p27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Иллюстративное фото из сети Интернет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8"/>
          <p:cNvSpPr/>
          <p:nvPr/>
        </p:nvSpPr>
        <p:spPr>
          <a:xfrm>
            <a:off x="2667000" y="1219200"/>
            <a:ext cx="3810000" cy="3810000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4" name="Google Shape;234;p28"/>
          <p:cNvSpPr txBox="1"/>
          <p:nvPr/>
        </p:nvSpPr>
        <p:spPr>
          <a:xfrm>
            <a:off x="0" y="2209800"/>
            <a:ext cx="91440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Impact"/>
              <a:buNone/>
            </a:pPr>
            <a:r>
              <a:rPr lang="ru-RU" sz="660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БЛАГОДАРИМ ЗА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Impact"/>
              <a:buNone/>
            </a:pPr>
            <a:r>
              <a:rPr lang="ru-RU" sz="660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ВНИМАНИЕ !</a:t>
            </a:r>
            <a:endParaRPr sz="660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/>
          <p:nvPr/>
        </p:nvSpPr>
        <p:spPr>
          <a:xfrm>
            <a:off x="762786" y="685800"/>
            <a:ext cx="7543800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 современным научным данным наиболее обоснованным и полезным для детей школьного возраста является режим </a:t>
            </a:r>
            <a:r>
              <a:rPr b="1" i="0" lang="ru-RU" sz="20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четырех</a:t>
            </a:r>
            <a:r>
              <a:rPr b="0" i="0" lang="ru-RU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или </a:t>
            </a:r>
            <a:r>
              <a:rPr b="1" i="0" lang="ru-RU" sz="20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пятиразового</a:t>
            </a:r>
            <a:r>
              <a:rPr b="0" i="0" lang="ru-RU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питания, при котором достигаются наилучшие показатели физического состояния, развития и работоспособности.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Режим питания школьника строится </a:t>
            </a:r>
            <a:r>
              <a:rPr b="1" i="0" lang="ru-RU" sz="20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учетом приемов пищи дома и в школе</a:t>
            </a:r>
            <a:r>
              <a:rPr b="0" i="0" lang="ru-RU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а так же определяет не только время приема пищи, но и калорийный объем каждого приема пищи. </a:t>
            </a:r>
            <a:endParaRPr/>
          </a:p>
        </p:txBody>
      </p:sp>
      <p:pic>
        <p:nvPicPr>
          <p:cNvPr id="106" name="Google Shape;10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759" y="3505200"/>
            <a:ext cx="3922927" cy="261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9495" y="3505200"/>
            <a:ext cx="3934474" cy="261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ru-RU" sz="1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Иллюстративные фото из сети Интернет</a:t>
            </a:r>
            <a:endParaRPr b="0" i="0" sz="1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/>
          <p:nvPr/>
        </p:nvSpPr>
        <p:spPr>
          <a:xfrm>
            <a:off x="762000" y="1143000"/>
            <a:ext cx="7543800" cy="5181601"/>
          </a:xfrm>
          <a:prstGeom prst="rect">
            <a:avLst/>
          </a:prstGeom>
          <a:blipFill rotWithShape="1">
            <a:blip r:embed="rId3">
              <a:alphaModFix amt="7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" name="Google Shape;115;p15"/>
          <p:cNvSpPr txBox="1"/>
          <p:nvPr>
            <p:ph idx="1" type="body"/>
          </p:nvPr>
        </p:nvSpPr>
        <p:spPr>
          <a:xfrm>
            <a:off x="762000" y="1371600"/>
            <a:ext cx="4898572" cy="22533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ru-RU" sz="1700" u="sng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Для школьников, занимающихся в 1-ую смену:</a:t>
            </a:r>
            <a:endParaRPr/>
          </a:p>
          <a:p>
            <a:pPr indent="-274320" lvl="0" marL="274320" rtl="0" algn="l">
              <a:spcBef>
                <a:spcPts val="340"/>
              </a:spcBef>
              <a:spcAft>
                <a:spcPts val="0"/>
              </a:spcAft>
              <a:buSzPts val="1700"/>
              <a:buFont typeface="Noto Sans Symbols"/>
              <a:buChar char="❑"/>
            </a:pPr>
            <a:r>
              <a:rPr b="1" lang="ru-RU" sz="1700">
                <a:latin typeface="Times New Roman"/>
                <a:ea typeface="Times New Roman"/>
                <a:cs typeface="Times New Roman"/>
                <a:sym typeface="Times New Roman"/>
              </a:rPr>
              <a:t>Завтрак – </a:t>
            </a:r>
            <a:r>
              <a:rPr lang="ru-RU" sz="170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20-25%</a:t>
            </a:r>
            <a:endParaRPr b="1"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74320" rtl="0" algn="l">
              <a:spcBef>
                <a:spcPts val="340"/>
              </a:spcBef>
              <a:spcAft>
                <a:spcPts val="0"/>
              </a:spcAft>
              <a:buSzPts val="1700"/>
              <a:buFont typeface="Noto Sans Symbols"/>
              <a:buChar char="❑"/>
            </a:pPr>
            <a:r>
              <a:rPr b="1" lang="ru-RU" sz="1700">
                <a:latin typeface="Times New Roman"/>
                <a:ea typeface="Times New Roman"/>
                <a:cs typeface="Times New Roman"/>
                <a:sym typeface="Times New Roman"/>
              </a:rPr>
              <a:t>Обед – </a:t>
            </a:r>
            <a:r>
              <a:rPr lang="ru-RU" sz="170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30-35%</a:t>
            </a:r>
            <a:endParaRPr b="1"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74320" rtl="0" algn="l">
              <a:spcBef>
                <a:spcPts val="340"/>
              </a:spcBef>
              <a:spcAft>
                <a:spcPts val="0"/>
              </a:spcAft>
              <a:buSzPts val="1700"/>
              <a:buFont typeface="Noto Sans Symbols"/>
              <a:buChar char="❑"/>
            </a:pPr>
            <a:r>
              <a:rPr b="1" lang="ru-RU" sz="1700">
                <a:latin typeface="Times New Roman"/>
                <a:ea typeface="Times New Roman"/>
                <a:cs typeface="Times New Roman"/>
                <a:sym typeface="Times New Roman"/>
              </a:rPr>
              <a:t>Полдник – </a:t>
            </a:r>
            <a:r>
              <a:rPr lang="ru-RU" sz="170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10-15%</a:t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SzPts val="1700"/>
              <a:buNone/>
            </a:pPr>
            <a:r>
              <a:rPr lang="ru-RU" sz="1700" u="sng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Для школьников, занимающихся  во 2-ую смену:</a:t>
            </a:r>
            <a:endParaRPr/>
          </a:p>
          <a:p>
            <a:pPr indent="-285750" lvl="0" marL="285750" rtl="0" algn="l">
              <a:spcBef>
                <a:spcPts val="34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❑"/>
            </a:pPr>
            <a:r>
              <a:rPr b="1" lang="ru-RU" sz="1700">
                <a:latin typeface="Times New Roman"/>
                <a:ea typeface="Times New Roman"/>
                <a:cs typeface="Times New Roman"/>
                <a:sym typeface="Times New Roman"/>
              </a:rPr>
              <a:t>Обед – </a:t>
            </a:r>
            <a:r>
              <a:rPr lang="ru-RU" sz="170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30-35%</a:t>
            </a:r>
            <a:endParaRPr b="1"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0" marL="285750" rtl="0" algn="l">
              <a:spcBef>
                <a:spcPts val="34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❑"/>
            </a:pPr>
            <a:r>
              <a:rPr b="1" lang="ru-RU" sz="1700">
                <a:latin typeface="Times New Roman"/>
                <a:ea typeface="Times New Roman"/>
                <a:cs typeface="Times New Roman"/>
                <a:sym typeface="Times New Roman"/>
              </a:rPr>
              <a:t>Полдник – </a:t>
            </a:r>
            <a:r>
              <a:rPr lang="ru-RU" sz="170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10-15%</a:t>
            </a:r>
            <a:endParaRPr b="1"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" name="Google Shape;116;p15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ru-RU" sz="1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Иллюстративное фото из сети Интернет</a:t>
            </a:r>
            <a:endParaRPr b="0" i="0" sz="1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17" name="Google Shape;117;p15"/>
          <p:cNvGraphicFramePr/>
          <p:nvPr/>
        </p:nvGraphicFramePr>
        <p:xfrm>
          <a:off x="762000" y="367179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{BFBE1222-29CF-4F76-AE69-F81685A8748F}</a:tableStyleId>
              </a:tblPr>
              <a:tblGrid>
                <a:gridCol w="1905000"/>
                <a:gridCol w="914400"/>
                <a:gridCol w="914400"/>
              </a:tblGrid>
              <a:tr h="13715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400" u="none" cap="none" strike="noStrike">
                          <a:latin typeface="Impact"/>
                          <a:ea typeface="Impact"/>
                          <a:cs typeface="Impact"/>
                          <a:sym typeface="Impact"/>
                        </a:rPr>
                        <a:t>СУММАРНЫЕ ОБЪЕМЫ БЛЮД ПО ПРИЕМАМ ПИЩИ</a:t>
                      </a:r>
                      <a:br>
                        <a:rPr b="0" lang="ru-RU" sz="1400" u="none" cap="none" strike="noStrike">
                          <a:latin typeface="Impact"/>
                          <a:ea typeface="Impact"/>
                          <a:cs typeface="Impact"/>
                          <a:sym typeface="Impact"/>
                        </a:rPr>
                      </a:br>
                      <a:r>
                        <a:rPr b="0" lang="ru-RU" sz="1400" u="none" cap="none" strike="noStrike">
                          <a:latin typeface="Impact"/>
                          <a:ea typeface="Impact"/>
                          <a:cs typeface="Impact"/>
                          <a:sym typeface="Impact"/>
                        </a:rPr>
                        <a:t>(В ГРАММАХ – НЕ МЕНЕЕ):</a:t>
                      </a:r>
                      <a:endParaRPr b="0" sz="1400" u="none" cap="none" strike="noStrike"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45725" marB="45725" marR="91450" marL="91450"/>
                </a:tc>
                <a:tc hMerge="1"/>
                <a:tc hMerge="1"/>
              </a:tr>
              <a:tr h="288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 до 12 лет</a:t>
                      </a:r>
                      <a:endParaRPr b="1"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 лет и старше</a:t>
                      </a:r>
                      <a:endParaRPr b="1"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288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Завтрак (8:30 – 9:00)</a:t>
                      </a:r>
                      <a:endParaRPr b="1"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500</a:t>
                      </a:r>
                      <a:endParaRPr b="1"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550</a:t>
                      </a:r>
                      <a:endParaRPr b="1"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</a:tr>
              <a:tr h="288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Второй завтрак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(10:30</a:t>
                      </a: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– 11:00)</a:t>
                      </a:r>
                      <a:endParaRPr b="1"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200</a:t>
                      </a:r>
                      <a:endParaRPr b="1"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200</a:t>
                      </a:r>
                      <a:endParaRPr b="1"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</a:tr>
              <a:tr h="288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Обед (12:00 – 13:00)</a:t>
                      </a:r>
                      <a:endParaRPr b="1"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700</a:t>
                      </a:r>
                      <a:endParaRPr b="1"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800</a:t>
                      </a:r>
                      <a:endParaRPr b="1"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</a:tr>
              <a:tr h="288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Полдник (15:30)</a:t>
                      </a:r>
                      <a:endParaRPr b="1"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300</a:t>
                      </a:r>
                      <a:endParaRPr b="1"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350</a:t>
                      </a:r>
                      <a:endParaRPr b="1"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</a:tr>
              <a:tr h="288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Ужин (18:30)</a:t>
                      </a:r>
                      <a:endParaRPr b="1"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500</a:t>
                      </a:r>
                      <a:endParaRPr b="1"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600</a:t>
                      </a:r>
                      <a:endParaRPr b="1"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</a:tr>
              <a:tr h="288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Второй ужин (21:00)</a:t>
                      </a:r>
                      <a:endParaRPr b="1"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200</a:t>
                      </a:r>
                      <a:endParaRPr b="1"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200</a:t>
                      </a:r>
                      <a:endParaRPr b="1"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sp>
        <p:nvSpPr>
          <p:cNvPr id="118" name="Google Shape;118;p15"/>
          <p:cNvSpPr txBox="1"/>
          <p:nvPr/>
        </p:nvSpPr>
        <p:spPr>
          <a:xfrm>
            <a:off x="762000" y="457201"/>
            <a:ext cx="7543800" cy="6857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Impact"/>
              <a:buNone/>
            </a:pPr>
            <a:r>
              <a:rPr b="0" i="0" lang="ru-RU" sz="20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РАСПРЕДЕДЛЕНИЕ ПИЩЕВЫХ ВЕЩЕСТВ И ЭНЕРГИИ ПО ПРИЕМАМ ПИЩИ В ЗАВИСИМОСТИ ОТ ВРЕМЕНИ ПРЕБЫВАНИЯ В ОРГАНИЗАЦИИ</a:t>
            </a:r>
            <a:endParaRPr b="0" i="0" sz="2000" u="none" cap="none" strike="noStrike">
              <a:solidFill>
                <a:srgbClr val="26262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/>
          <p:nvPr/>
        </p:nvSpPr>
        <p:spPr>
          <a:xfrm>
            <a:off x="3048000" y="685800"/>
            <a:ext cx="5257800" cy="25545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442913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rgbClr val="81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Промежутки между отдельными приемами пищи </a:t>
            </a:r>
            <a:r>
              <a:rPr b="0" i="0" lang="ru-RU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должны превышать 4–5 часов, в таком случае обеспечивается лучшее переваривание и усвоение пищи, а также исключается чувство голода. </a:t>
            </a:r>
            <a:endParaRPr/>
          </a:p>
          <a:p>
            <a:pPr indent="442913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Промежуток между ужином и завтраком следующего дня (ночной промежуток) </a:t>
            </a:r>
            <a:r>
              <a:rPr b="0" i="0" lang="ru-RU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должен превышать 12 часов. </a:t>
            </a:r>
            <a:endParaRPr/>
          </a:p>
        </p:txBody>
      </p:sp>
      <p:pic>
        <p:nvPicPr>
          <p:cNvPr descr="https://img2.freepng.ru/20180327/vgw/kisspng-computer-icons-chronometer-watch-stopwatch-clip-ar-time-5aba2d0e987297.0721362015221506706244.jpg" id="124" name="Google Shape;12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856121"/>
            <a:ext cx="2033174" cy="22139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"/>
          <p:cNvSpPr/>
          <p:nvPr/>
        </p:nvSpPr>
        <p:spPr>
          <a:xfrm>
            <a:off x="690513" y="3427396"/>
            <a:ext cx="5257800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42913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rgbClr val="81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Домашнее питание </a:t>
            </a:r>
            <a:r>
              <a:rPr b="0" i="0" lang="ru-RU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должно дополнять школьное, что обеспечивает полноценность всего суточного пищевого рациона школьника.</a:t>
            </a:r>
            <a:endParaRPr/>
          </a:p>
          <a:p>
            <a:pPr indent="442913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ru-RU" sz="2000" u="none" cap="none" strike="noStrike">
                <a:solidFill>
                  <a:srgbClr val="81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Регулярный прием пищи </a:t>
            </a:r>
            <a:r>
              <a:rPr b="0" i="0" lang="ru-RU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ежедневно в одно и то же время в более или менее равномерных количествах является </a:t>
            </a:r>
            <a:r>
              <a:rPr b="1" i="0" lang="ru-RU" sz="2000" u="none" cap="none" strike="noStrike">
                <a:solidFill>
                  <a:srgbClr val="81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основой рационального детского питания. </a:t>
            </a:r>
            <a:endParaRPr/>
          </a:p>
        </p:txBody>
      </p:sp>
      <p:pic>
        <p:nvPicPr>
          <p:cNvPr descr="https://w7.pngwing.com/pngs/247/4/png-transparent-coffee-tea-computer-icons-drink-coffee.png" id="126" name="Google Shape;12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00713" y="3572693"/>
            <a:ext cx="2340262" cy="226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ru-RU" sz="1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Иллюстративные фото из сети Интернет</a:t>
            </a:r>
            <a:endParaRPr b="0" i="0" sz="1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stinka.kz/upload/resize_cache/iblock/ca6/800_600_2/ca652656197d20a5356e7bf3583aa16a.jpeg" id="132" name="Google Shape;13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3864" y="979601"/>
            <a:ext cx="3625632" cy="260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 txBox="1"/>
          <p:nvPr>
            <p:ph type="title"/>
          </p:nvPr>
        </p:nvSpPr>
        <p:spPr>
          <a:xfrm>
            <a:off x="0" y="3810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Impact"/>
              <a:buNone/>
            </a:pPr>
            <a:r>
              <a:rPr lang="ru-RU" sz="2400"/>
              <a:t>СУТОЧНЫЙ КАЛОРАЖ ШКОЛЬНИКА</a:t>
            </a:r>
            <a:endParaRPr sz="2400"/>
          </a:p>
        </p:txBody>
      </p:sp>
      <p:sp>
        <p:nvSpPr>
          <p:cNvPr id="134" name="Google Shape;134;p17"/>
          <p:cNvSpPr/>
          <p:nvPr/>
        </p:nvSpPr>
        <p:spPr>
          <a:xfrm>
            <a:off x="774569" y="979601"/>
            <a:ext cx="3949831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42913" lvl="0" marL="442913" marR="0" rtl="0" algn="just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❑"/>
            </a:pPr>
            <a:r>
              <a:rPr b="0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Потребность в калориях детей младшего школьного возраста  7 – 11 лет составляет 2350 ккал/сут.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2913" lvl="0" marL="442913" marR="0" rtl="0" algn="just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❑"/>
            </a:pPr>
            <a:r>
              <a:rPr b="0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Дети в возрасте  с 11 лет и старше должны получать 2720 ккал/сут.</a:t>
            </a:r>
            <a:endParaRPr/>
          </a:p>
          <a:p>
            <a:pPr indent="-442913" lvl="0" marL="442913" marR="0" rtl="0" algn="just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❑"/>
            </a:pPr>
            <a:r>
              <a:rPr b="0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Суточная потребность в пищевых веществах и энергии для обучающихся в образовательных организациях кадетского типа составляет 3500 ккал/сут. Для учащихся для учащихся 5-8 класса и 4000 ккал/сут. Для учащихся 9-11 класса, что соответствует потребности взрослых мужчин, занятых тяжелым физическим трудом 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Google Shape;135;p17"/>
          <p:cNvSpPr/>
          <p:nvPr/>
        </p:nvSpPr>
        <p:spPr>
          <a:xfrm>
            <a:off x="4812930" y="3733800"/>
            <a:ext cx="3596566" cy="2308324"/>
          </a:xfrm>
          <a:prstGeom prst="rect">
            <a:avLst/>
          </a:prstGeom>
          <a:noFill/>
          <a:ln cap="flat" cmpd="thickThin" w="571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Таким образом, питание школьника должно быть достаточно  калорийным. Этого можно достигнуть включением в суточный рацион достаточного количества пищевых веществ: белков, жиров, углеводов.</a:t>
            </a:r>
            <a:endParaRPr/>
          </a:p>
        </p:txBody>
      </p:sp>
      <p:sp>
        <p:nvSpPr>
          <p:cNvPr id="136" name="Google Shape;136;p17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ru-RU" sz="1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Иллюстративное фото из сети Интернет</a:t>
            </a:r>
            <a:endParaRPr b="0" i="0" sz="1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/>
          <p:nvPr>
            <p:ph type="title"/>
          </p:nvPr>
        </p:nvSpPr>
        <p:spPr>
          <a:xfrm>
            <a:off x="457200" y="274638"/>
            <a:ext cx="84582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Impact"/>
              <a:buNone/>
            </a:pPr>
            <a:r>
              <a:rPr lang="ru-RU" sz="2400"/>
              <a:t>ПОТРЕБНОСТЬ ШКОЛЬНИКА В БЕЛКЕ</a:t>
            </a:r>
            <a:endParaRPr sz="2400"/>
          </a:p>
        </p:txBody>
      </p:sp>
      <p:sp>
        <p:nvSpPr>
          <p:cNvPr id="142" name="Google Shape;142;p18"/>
          <p:cNvSpPr txBox="1"/>
          <p:nvPr>
            <p:ph idx="1" type="body"/>
          </p:nvPr>
        </p:nvSpPr>
        <p:spPr>
          <a:xfrm>
            <a:off x="4454165" y="983530"/>
            <a:ext cx="3775435" cy="2458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358775" lvl="0" marL="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ru-RU" sz="2000">
                <a:latin typeface="Times New Roman"/>
                <a:ea typeface="Times New Roman"/>
                <a:cs typeface="Times New Roman"/>
                <a:sym typeface="Times New Roman"/>
              </a:rPr>
              <a:t>Потребность в белке детей в связи с интенсивными процессами их роста и развития большая, чем у взрослых.</a:t>
            </a:r>
            <a:endParaRPr/>
          </a:p>
          <a:p>
            <a:pPr indent="358775" lvl="0" marL="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ru-RU" sz="2000">
                <a:latin typeface="Times New Roman"/>
                <a:ea typeface="Times New Roman"/>
                <a:cs typeface="Times New Roman"/>
                <a:sym typeface="Times New Roman"/>
              </a:rPr>
              <a:t>В количественном выражении дети в возрасте 7 – 11 лет должны получать 77 г белка в сутки, в возрасте 12 лет и старше – 90 г.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https://avatars.mds.yandex.net/get-zen_doc/1711517/pub_5f70e3c76e33974a0127856a_5f70e3ea63b25d04cd6a9786/scale_1200" id="143" name="Google Shape;143;p18"/>
          <p:cNvPicPr preferRelativeResize="0"/>
          <p:nvPr/>
        </p:nvPicPr>
        <p:blipFill rotWithShape="1">
          <a:blip r:embed="rId3">
            <a:alphaModFix/>
          </a:blip>
          <a:srcRect b="8763" l="5211" r="5210" t="8763"/>
          <a:stretch/>
        </p:blipFill>
        <p:spPr>
          <a:xfrm>
            <a:off x="457200" y="990600"/>
            <a:ext cx="3996965" cy="245096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/>
          <p:nvPr/>
        </p:nvSpPr>
        <p:spPr>
          <a:xfrm>
            <a:off x="457200" y="3435822"/>
            <a:ext cx="51054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обеспечения белковой полноценности питания необходимо включать в пищевой рацион школьника:</a:t>
            </a:r>
            <a:endParaRPr sz="18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5" name="Google Shape;145;p18"/>
          <p:cNvSpPr/>
          <p:nvPr/>
        </p:nvSpPr>
        <p:spPr>
          <a:xfrm>
            <a:off x="457200" y="4355207"/>
            <a:ext cx="469769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молоко – 300-350 г 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одно яйцо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творог – 50-60 г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сыр – 10-15 г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рыба – 58-77 г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мясо – 70-78 г 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18"/>
          <p:cNvSpPr/>
          <p:nvPr/>
        </p:nvSpPr>
        <p:spPr>
          <a:xfrm>
            <a:off x="4380625" y="5054021"/>
            <a:ext cx="390803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42913" lvl="0" marL="44291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хлеб ржаной – 80-120 г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2913" lvl="0" marL="44291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хлеб пшеничный – 150-200 г </a:t>
            </a:r>
            <a:endParaRPr/>
          </a:p>
          <a:p>
            <a:pPr indent="-442913" lvl="0" marL="44291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крупы, бобовые – 45-50 г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2913" lvl="0" marL="44291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макаронные изделия – 15-20 г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" name="Google Shape;147;p18"/>
          <p:cNvSpPr txBox="1"/>
          <p:nvPr/>
        </p:nvSpPr>
        <p:spPr>
          <a:xfrm>
            <a:off x="4413282" y="4495800"/>
            <a:ext cx="441503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 u="none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Примерный суточный набор  продуктов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 u="none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источников растительного белка: </a:t>
            </a:r>
            <a:endParaRPr b="1" sz="1800" u="none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18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Иллюстративное фото из сети Интернет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mg2.freepng.ru/20181206/jsq/kisspng-clip-art-vector-graphics-stock-illustration-common-5c08ccf9bf8956.3134066615440806337845.jpg" id="153" name="Google Shape;15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2971800"/>
            <a:ext cx="3657600" cy="32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9"/>
          <p:cNvSpPr txBox="1"/>
          <p:nvPr>
            <p:ph type="title"/>
          </p:nvPr>
        </p:nvSpPr>
        <p:spPr>
          <a:xfrm>
            <a:off x="457200" y="274638"/>
            <a:ext cx="83058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Impact"/>
              <a:buNone/>
            </a:pPr>
            <a:r>
              <a:rPr lang="ru-RU" sz="2400"/>
              <a:t>ПОТРЕБНОСТЬ ШКОЛЬНИКОВ В ЖИРАХ </a:t>
            </a:r>
            <a:endParaRPr/>
          </a:p>
        </p:txBody>
      </p:sp>
      <p:sp>
        <p:nvSpPr>
          <p:cNvPr id="155" name="Google Shape;155;p19"/>
          <p:cNvSpPr txBox="1"/>
          <p:nvPr>
            <p:ph idx="1" type="body"/>
          </p:nvPr>
        </p:nvSpPr>
        <p:spPr>
          <a:xfrm>
            <a:off x="762000" y="1036948"/>
            <a:ext cx="4541756" cy="2239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SzPts val="1750"/>
              <a:buNone/>
            </a:pPr>
            <a:r>
              <a:rPr lang="ru-RU" sz="1750">
                <a:latin typeface="Times New Roman"/>
                <a:ea typeface="Times New Roman"/>
                <a:cs typeface="Times New Roman"/>
                <a:sym typeface="Times New Roman"/>
              </a:rPr>
              <a:t>Средняя потребность школьника в жирах примерно такая же, как и потребность в белке и составляет 79-92 г в сутки.</a:t>
            </a:r>
            <a:endParaRPr/>
          </a:p>
          <a:p>
            <a:pPr indent="0" lvl="0" marL="0" rtl="0" algn="just">
              <a:spcBef>
                <a:spcPts val="350"/>
              </a:spcBef>
              <a:spcAft>
                <a:spcPts val="0"/>
              </a:spcAft>
              <a:buSzPts val="1750"/>
              <a:buNone/>
            </a:pPr>
            <a:r>
              <a:rPr lang="ru-RU" sz="1750">
                <a:latin typeface="Times New Roman"/>
                <a:ea typeface="Times New Roman"/>
                <a:cs typeface="Times New Roman"/>
                <a:sym typeface="Times New Roman"/>
              </a:rPr>
              <a:t>Жиры используются организмом для роста, для построения нервной ткани, а также являются являются источниками витаминов А и Д, а также необходимых в детском возрасте фосфатидов и полиненасыщенных жирных кислот.</a:t>
            </a:r>
            <a:endParaRPr sz="17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https://img.7ya.ru/pub/img/26825/mas1200.jpg" id="156" name="Google Shape;156;p19"/>
          <p:cNvPicPr preferRelativeResize="0"/>
          <p:nvPr/>
        </p:nvPicPr>
        <p:blipFill rotWithShape="1">
          <a:blip r:embed="rId4">
            <a:alphaModFix/>
          </a:blip>
          <a:srcRect b="6224" l="10864" r="8882" t="7176"/>
          <a:stretch/>
        </p:blipFill>
        <p:spPr>
          <a:xfrm>
            <a:off x="5376749" y="1036948"/>
            <a:ext cx="3005251" cy="216188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9"/>
          <p:cNvSpPr/>
          <p:nvPr/>
        </p:nvSpPr>
        <p:spPr>
          <a:xfrm>
            <a:off x="3097490" y="3198828"/>
            <a:ext cx="5265656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5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 недостаточном поступлении жира:</a:t>
            </a:r>
            <a:endParaRPr/>
          </a:p>
          <a:p>
            <a:pPr indent="-442913" lvl="0" marL="442913" marR="0" rtl="0" algn="just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50"/>
              <a:buFont typeface="Noto Sans Symbols"/>
              <a:buChar char="❑"/>
            </a:pPr>
            <a:r>
              <a:rPr lang="ru-RU" sz="17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Ослабляются защитные свойства организма и он становится более чувствительным к воздействию неблагоприятных факторов внешней среды, особенно к холоду. </a:t>
            </a:r>
            <a:endParaRPr/>
          </a:p>
          <a:p>
            <a:pPr indent="-442913" lvl="0" marL="442913" marR="0" rtl="0" algn="just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50"/>
              <a:buFont typeface="Noto Sans Symbols"/>
              <a:buChar char="❑"/>
            </a:pPr>
            <a:r>
              <a:rPr lang="ru-RU" sz="17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Дети становятся более восприимчивы к различным заболеваниям, особенно к острым респираторным заболеваниям, гриппу и др. </a:t>
            </a:r>
            <a:endParaRPr/>
          </a:p>
          <a:p>
            <a:pPr indent="-442913" lvl="0" marL="442913" marR="0" rtl="0" algn="just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50"/>
              <a:buFont typeface="Noto Sans Symbols"/>
              <a:buChar char="❑"/>
            </a:pPr>
            <a:r>
              <a:rPr lang="ru-RU" sz="17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 длительном недостаточном содержании жиров в питании детей отмечаются замедление роста и расстройства функции нервной системы</a:t>
            </a:r>
            <a:endParaRPr sz="17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" name="Google Shape;158;p19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Иллюстративные фото из сети Интернет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 txBox="1"/>
          <p:nvPr>
            <p:ph type="title"/>
          </p:nvPr>
        </p:nvSpPr>
        <p:spPr>
          <a:xfrm>
            <a:off x="0" y="274638"/>
            <a:ext cx="91440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Impact"/>
              <a:buNone/>
            </a:pPr>
            <a:r>
              <a:rPr lang="ru-RU" sz="2400"/>
              <a:t>ЗНАЧЕНИЕ УГЛЕВОДОВ В ПИТАНИИ ШКОЛЬНИКА</a:t>
            </a:r>
            <a:endParaRPr sz="2400"/>
          </a:p>
        </p:txBody>
      </p:sp>
      <p:pic>
        <p:nvPicPr>
          <p:cNvPr descr="https://s3.amazonaws.com/images.ecwid.com/images/9141101/384329086.jpg" id="164" name="Google Shape;16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0596" y="2359316"/>
            <a:ext cx="2971801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0"/>
          <p:cNvSpPr/>
          <p:nvPr/>
        </p:nvSpPr>
        <p:spPr>
          <a:xfrm>
            <a:off x="4953000" y="4340516"/>
            <a:ext cx="3350183" cy="1754326"/>
          </a:xfrm>
          <a:prstGeom prst="rect">
            <a:avLst/>
          </a:prstGeom>
          <a:noFill/>
          <a:ln cap="flat" cmpd="thickThin" w="571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Таким образом, питание школьника должно быть сбалансированным, т. е. включающим все пищевые вещества в оптимальных соотношениях.</a:t>
            </a:r>
            <a:endParaRPr/>
          </a:p>
        </p:txBody>
      </p:sp>
      <p:sp>
        <p:nvSpPr>
          <p:cNvPr id="166" name="Google Shape;166;p20"/>
          <p:cNvSpPr/>
          <p:nvPr/>
        </p:nvSpPr>
        <p:spPr>
          <a:xfrm>
            <a:off x="4114800" y="3978879"/>
            <a:ext cx="4272172" cy="361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42913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" name="Google Shape;167;p20"/>
          <p:cNvSpPr/>
          <p:nvPr/>
        </p:nvSpPr>
        <p:spPr>
          <a:xfrm>
            <a:off x="772471" y="1185057"/>
            <a:ext cx="4043572" cy="49398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42913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Т.к. в связи с высокой подвижностью школьников их энергозатраты значительны, количество углеводов в питании школьников должно быть в 4 раза больше, чем белков и жиров, т. е. 335–383 г в сутки.</a:t>
            </a:r>
            <a:endParaRPr/>
          </a:p>
          <a:p>
            <a:pPr indent="442913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Основная потребность в углеводах покрывается за счет крахмала, который в большом количестве содержится в хлебных и крупяных продуктах. </a:t>
            </a:r>
            <a:endParaRPr sz="17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42913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Однако преимущественно углеводное питание при недостаточности в рационе белка и жира наносит большой ущерб здоровью детей. При этом отмечается нарушение обмена, отставание в росте и общем развитии, ожирение, склонность к частым заболеваниям.</a:t>
            </a:r>
            <a:endParaRPr sz="17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https://avatars.mds.yandex.net/get-zen_doc/1916740/pub_5cc82644a8ac8300b3492322_5cc827cfeb28ac00aea47954/scale_1200" id="168" name="Google Shape;16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7288" y="1029773"/>
            <a:ext cx="2871658" cy="19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Иллюстративные фото из сети Интернет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6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/>
          <p:nvPr>
            <p:ph type="title"/>
          </p:nvPr>
        </p:nvSpPr>
        <p:spPr>
          <a:xfrm>
            <a:off x="0" y="274638"/>
            <a:ext cx="91440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Impact"/>
              <a:buNone/>
            </a:pPr>
            <a:r>
              <a:rPr lang="ru-RU" sz="2400"/>
              <a:t>ВИТАМИНЫ В ПИТАНИИ ШКОЛЬНИКА</a:t>
            </a:r>
            <a:endParaRPr sz="2400"/>
          </a:p>
        </p:txBody>
      </p:sp>
      <p:sp>
        <p:nvSpPr>
          <p:cNvPr id="175" name="Google Shape;175;p21"/>
          <p:cNvSpPr txBox="1"/>
          <p:nvPr>
            <p:ph idx="1" type="body"/>
          </p:nvPr>
        </p:nvSpPr>
        <p:spPr>
          <a:xfrm>
            <a:off x="3851083" y="647700"/>
            <a:ext cx="4506012" cy="59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442913" lvl="0" marL="0" rtl="0" algn="just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ru-RU" sz="1700"/>
              <a:t>В связи с интенсивным ростом и большой учебной нагрузкой, школьники испытывают особую потребность в витаминах, особенно в витаминах группы А, Д и С. Удовлетворение потребности в этих витаминах достигается путем ежедневного использования молока, сыра, творога, сметаны, сливочного масла, яиц, мяса, рыбы, т. е. продуктов животного происхождения. </a:t>
            </a:r>
            <a:endParaRPr/>
          </a:p>
          <a:p>
            <a:pPr indent="442913" lvl="0" marL="0" rtl="0" algn="just">
              <a:spcBef>
                <a:spcPts val="340"/>
              </a:spcBef>
              <a:spcAft>
                <a:spcPts val="0"/>
              </a:spcAft>
              <a:buSzPts val="1700"/>
              <a:buNone/>
            </a:pPr>
            <a:r>
              <a:rPr lang="ru-RU" sz="1700">
                <a:latin typeface="Times New Roman"/>
                <a:ea typeface="Times New Roman"/>
                <a:cs typeface="Times New Roman"/>
                <a:sym typeface="Times New Roman"/>
              </a:rPr>
              <a:t>Много витаминов А и Д содержится в печени, в связи с чем блюда из печени очень желательны в питании школьников. Удовлетворение потребности в витаминах С и Р, а также в некоторых витаминах группы В происходит главным образом за счет овощей и фруктов. В связи с этим в питании школьников должно предусматриваться ежедневное потребление больших количеств овощей (280–320 г) и фруктов (185 г)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:\Users\Mishkileev.ALPHA\Desktop\29.01.2021\витамины.png" id="176" name="Google Shape;17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838200"/>
            <a:ext cx="3133860" cy="55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NewsPrint">
  <a:themeElements>
    <a:clrScheme name="NewsPrint">
      <a:dk1>
        <a:srgbClr val="000000"/>
      </a:dk1>
      <a:lt1>
        <a:srgbClr val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